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446" r:id="rId3"/>
    <p:sldId id="450" r:id="rId4"/>
    <p:sldId id="451" r:id="rId5"/>
    <p:sldId id="456" r:id="rId6"/>
    <p:sldId id="453" r:id="rId7"/>
    <p:sldId id="458" r:id="rId8"/>
    <p:sldId id="457" r:id="rId9"/>
    <p:sldId id="460" r:id="rId10"/>
    <p:sldId id="459" r:id="rId11"/>
    <p:sldId id="449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A00FF"/>
    <a:srgbClr val="F4D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35"/>
    <p:restoredTop sz="94725"/>
  </p:normalViewPr>
  <p:slideViewPr>
    <p:cSldViewPr snapToGrid="0" snapToObjects="1">
      <p:cViewPr>
        <p:scale>
          <a:sx n="121" d="100"/>
          <a:sy n="121" d="100"/>
        </p:scale>
        <p:origin x="19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8C1C94-5057-CC47-B33F-D10D645153C2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8E0D4C-7583-8B4F-A95F-6B0A846BC086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Attention and Transformer</a:t>
          </a:r>
        </a:p>
      </dgm:t>
    </dgm:pt>
    <dgm:pt modelId="{085E6CAE-A605-6747-B0DB-6204A743019D}" type="parTrans" cxnId="{6FD5C32C-5BA5-C24C-849F-905ED1BD6F15}">
      <dgm:prSet/>
      <dgm:spPr/>
      <dgm:t>
        <a:bodyPr/>
        <a:lstStyle/>
        <a:p>
          <a:endParaRPr lang="en-US" sz="2400"/>
        </a:p>
      </dgm:t>
    </dgm:pt>
    <dgm:pt modelId="{C0FEAFA8-EDEC-CD4E-A351-880A99AA592E}" type="sibTrans" cxnId="{6FD5C32C-5BA5-C24C-849F-905ED1BD6F15}">
      <dgm:prSet/>
      <dgm:spPr/>
      <dgm:t>
        <a:bodyPr/>
        <a:lstStyle/>
        <a:p>
          <a:endParaRPr lang="en-US" sz="2400"/>
        </a:p>
      </dgm:t>
    </dgm:pt>
    <dgm:pt modelId="{FFE61104-36CF-C643-98E6-7141E959BC68}">
      <dgm:prSet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Summary</a:t>
          </a:r>
          <a:endParaRPr lang="en-US" sz="3200">
            <a:solidFill>
              <a:schemeClr val="bg1"/>
            </a:solidFill>
          </a:endParaRPr>
        </a:p>
      </dgm:t>
    </dgm:pt>
    <dgm:pt modelId="{69D26E53-50F5-444E-8D5E-65A26A3F3D90}" type="parTrans" cxnId="{10495463-3225-D34F-B667-593E1EDC149A}">
      <dgm:prSet/>
      <dgm:spPr/>
      <dgm:t>
        <a:bodyPr/>
        <a:lstStyle/>
        <a:p>
          <a:endParaRPr lang="en-US"/>
        </a:p>
      </dgm:t>
    </dgm:pt>
    <dgm:pt modelId="{599BF88B-1B75-A048-A20D-8F94CF67956C}" type="sibTrans" cxnId="{10495463-3225-D34F-B667-593E1EDC149A}">
      <dgm:prSet/>
      <dgm:spPr/>
      <dgm:t>
        <a:bodyPr/>
        <a:lstStyle/>
        <a:p>
          <a:endParaRPr lang="en-US"/>
        </a:p>
      </dgm:t>
    </dgm:pt>
    <dgm:pt modelId="{730734E1-955F-2447-8FCB-2E02AA7A254E}">
      <dgm:prSet custT="1"/>
      <dgm:spPr/>
      <dgm:t>
        <a:bodyPr/>
        <a:lstStyle/>
        <a:p>
          <a:r>
            <a:rPr lang="en-US" sz="2800"/>
            <a:t>Machine Translation</a:t>
          </a:r>
        </a:p>
      </dgm:t>
    </dgm:pt>
    <dgm:pt modelId="{4CC91B1C-7061-9242-8D04-91AC33E87919}" type="parTrans" cxnId="{9A731885-099E-AC4B-99ED-8D23F9A3C5C4}">
      <dgm:prSet/>
      <dgm:spPr/>
      <dgm:t>
        <a:bodyPr/>
        <a:lstStyle/>
        <a:p>
          <a:endParaRPr lang="en-US"/>
        </a:p>
      </dgm:t>
    </dgm:pt>
    <dgm:pt modelId="{4FEDA683-5D7F-1D44-8D94-E3E1EB926FE3}" type="sibTrans" cxnId="{9A731885-099E-AC4B-99ED-8D23F9A3C5C4}">
      <dgm:prSet/>
      <dgm:spPr/>
      <dgm:t>
        <a:bodyPr/>
        <a:lstStyle/>
        <a:p>
          <a:endParaRPr lang="en-US"/>
        </a:p>
      </dgm:t>
    </dgm:pt>
    <dgm:pt modelId="{37496CB6-B52F-2D4D-941B-7C72A5413413}" type="pres">
      <dgm:prSet presAssocID="{618C1C94-5057-CC47-B33F-D10D645153C2}" presName="Name0" presStyleCnt="0">
        <dgm:presLayoutVars>
          <dgm:chMax val="7"/>
          <dgm:chPref val="7"/>
          <dgm:dir/>
        </dgm:presLayoutVars>
      </dgm:prSet>
      <dgm:spPr/>
    </dgm:pt>
    <dgm:pt modelId="{93A8BE6B-FA4F-894F-A257-48E52E243BC5}" type="pres">
      <dgm:prSet presAssocID="{618C1C94-5057-CC47-B33F-D10D645153C2}" presName="Name1" presStyleCnt="0"/>
      <dgm:spPr/>
    </dgm:pt>
    <dgm:pt modelId="{AD54980A-6379-F541-82E6-790545C53137}" type="pres">
      <dgm:prSet presAssocID="{618C1C94-5057-CC47-B33F-D10D645153C2}" presName="cycle" presStyleCnt="0"/>
      <dgm:spPr/>
    </dgm:pt>
    <dgm:pt modelId="{53E87305-DC87-9D44-94EF-DEAF900259E7}" type="pres">
      <dgm:prSet presAssocID="{618C1C94-5057-CC47-B33F-D10D645153C2}" presName="srcNode" presStyleLbl="node1" presStyleIdx="0" presStyleCnt="3"/>
      <dgm:spPr/>
    </dgm:pt>
    <dgm:pt modelId="{17A842A5-9C0B-224A-97B6-C352D3D09B46}" type="pres">
      <dgm:prSet presAssocID="{618C1C94-5057-CC47-B33F-D10D645153C2}" presName="conn" presStyleLbl="parChTrans1D2" presStyleIdx="0" presStyleCnt="1"/>
      <dgm:spPr/>
    </dgm:pt>
    <dgm:pt modelId="{F89EB0F2-98F2-674B-982B-94B2CD1E5769}" type="pres">
      <dgm:prSet presAssocID="{618C1C94-5057-CC47-B33F-D10D645153C2}" presName="extraNode" presStyleLbl="node1" presStyleIdx="0" presStyleCnt="3"/>
      <dgm:spPr/>
    </dgm:pt>
    <dgm:pt modelId="{212C7D10-D0CA-D14E-8F97-685712BBD068}" type="pres">
      <dgm:prSet presAssocID="{618C1C94-5057-CC47-B33F-D10D645153C2}" presName="dstNode" presStyleLbl="node1" presStyleIdx="0" presStyleCnt="3"/>
      <dgm:spPr/>
    </dgm:pt>
    <dgm:pt modelId="{BD8587B7-1C91-0D4B-A31C-7C0199017137}" type="pres">
      <dgm:prSet presAssocID="{730734E1-955F-2447-8FCB-2E02AA7A254E}" presName="text_1" presStyleLbl="node1" presStyleIdx="0" presStyleCnt="3">
        <dgm:presLayoutVars>
          <dgm:bulletEnabled val="1"/>
        </dgm:presLayoutVars>
      </dgm:prSet>
      <dgm:spPr/>
    </dgm:pt>
    <dgm:pt modelId="{8889F456-8C3D-B746-B0D6-46A54053B6A8}" type="pres">
      <dgm:prSet presAssocID="{730734E1-955F-2447-8FCB-2E02AA7A254E}" presName="accent_1" presStyleCnt="0"/>
      <dgm:spPr/>
    </dgm:pt>
    <dgm:pt modelId="{C38A4341-105B-994D-BEE6-67CA0DDA5952}" type="pres">
      <dgm:prSet presAssocID="{730734E1-955F-2447-8FCB-2E02AA7A254E}" presName="accentRepeatNode" presStyleLbl="solidFgAcc1" presStyleIdx="0" presStyleCnt="3"/>
      <dgm:spPr/>
    </dgm:pt>
    <dgm:pt modelId="{45FC79C2-37B8-5540-826C-0C68A28A3FA8}" type="pres">
      <dgm:prSet presAssocID="{DB8E0D4C-7583-8B4F-A95F-6B0A846BC086}" presName="text_2" presStyleLbl="node1" presStyleIdx="1" presStyleCnt="3">
        <dgm:presLayoutVars>
          <dgm:bulletEnabled val="1"/>
        </dgm:presLayoutVars>
      </dgm:prSet>
      <dgm:spPr/>
    </dgm:pt>
    <dgm:pt modelId="{57C5EA42-0ADD-EC49-BE1F-A9434470A9EF}" type="pres">
      <dgm:prSet presAssocID="{DB8E0D4C-7583-8B4F-A95F-6B0A846BC086}" presName="accent_2" presStyleCnt="0"/>
      <dgm:spPr/>
    </dgm:pt>
    <dgm:pt modelId="{7C0DBD47-2281-D745-892F-F9AC86B6F94C}" type="pres">
      <dgm:prSet presAssocID="{DB8E0D4C-7583-8B4F-A95F-6B0A846BC086}" presName="accentRepeatNode" presStyleLbl="solidFgAcc1" presStyleIdx="1" presStyleCnt="3"/>
      <dgm:spPr/>
    </dgm:pt>
    <dgm:pt modelId="{037401CE-CE2D-0A48-84EE-E413837C8D14}" type="pres">
      <dgm:prSet presAssocID="{FFE61104-36CF-C643-98E6-7141E959BC68}" presName="text_3" presStyleLbl="node1" presStyleIdx="2" presStyleCnt="3">
        <dgm:presLayoutVars>
          <dgm:bulletEnabled val="1"/>
        </dgm:presLayoutVars>
      </dgm:prSet>
      <dgm:spPr/>
    </dgm:pt>
    <dgm:pt modelId="{01514F6D-7EBE-234C-96F1-CCF0EC2BC204}" type="pres">
      <dgm:prSet presAssocID="{FFE61104-36CF-C643-98E6-7141E959BC68}" presName="accent_3" presStyleCnt="0"/>
      <dgm:spPr/>
    </dgm:pt>
    <dgm:pt modelId="{622D2251-32CA-0045-B599-60AD6571C776}" type="pres">
      <dgm:prSet presAssocID="{FFE61104-36CF-C643-98E6-7141E959BC68}" presName="accentRepeatNode" presStyleLbl="solidFgAcc1" presStyleIdx="2" presStyleCnt="3"/>
      <dgm:spPr/>
    </dgm:pt>
  </dgm:ptLst>
  <dgm:cxnLst>
    <dgm:cxn modelId="{20F4E722-F633-AF44-B947-CF74B5014BBE}" type="presOf" srcId="{FFE61104-36CF-C643-98E6-7141E959BC68}" destId="{037401CE-CE2D-0A48-84EE-E413837C8D14}" srcOrd="0" destOrd="0" presId="urn:microsoft.com/office/officeart/2008/layout/VerticalCurvedList"/>
    <dgm:cxn modelId="{6FD5C32C-5BA5-C24C-849F-905ED1BD6F15}" srcId="{618C1C94-5057-CC47-B33F-D10D645153C2}" destId="{DB8E0D4C-7583-8B4F-A95F-6B0A846BC086}" srcOrd="1" destOrd="0" parTransId="{085E6CAE-A605-6747-B0DB-6204A743019D}" sibTransId="{C0FEAFA8-EDEC-CD4E-A351-880A99AA592E}"/>
    <dgm:cxn modelId="{8E5B4348-BB4A-FA41-BD30-24408A217053}" type="presOf" srcId="{730734E1-955F-2447-8FCB-2E02AA7A254E}" destId="{BD8587B7-1C91-0D4B-A31C-7C0199017137}" srcOrd="0" destOrd="0" presId="urn:microsoft.com/office/officeart/2008/layout/VerticalCurvedList"/>
    <dgm:cxn modelId="{163E615D-ECB6-5246-9FA1-1EF8FC989EED}" type="presOf" srcId="{618C1C94-5057-CC47-B33F-D10D645153C2}" destId="{37496CB6-B52F-2D4D-941B-7C72A5413413}" srcOrd="0" destOrd="0" presId="urn:microsoft.com/office/officeart/2008/layout/VerticalCurvedList"/>
    <dgm:cxn modelId="{10495463-3225-D34F-B667-593E1EDC149A}" srcId="{618C1C94-5057-CC47-B33F-D10D645153C2}" destId="{FFE61104-36CF-C643-98E6-7141E959BC68}" srcOrd="2" destOrd="0" parTransId="{69D26E53-50F5-444E-8D5E-65A26A3F3D90}" sibTransId="{599BF88B-1B75-A048-A20D-8F94CF67956C}"/>
    <dgm:cxn modelId="{9A731885-099E-AC4B-99ED-8D23F9A3C5C4}" srcId="{618C1C94-5057-CC47-B33F-D10D645153C2}" destId="{730734E1-955F-2447-8FCB-2E02AA7A254E}" srcOrd="0" destOrd="0" parTransId="{4CC91B1C-7061-9242-8D04-91AC33E87919}" sibTransId="{4FEDA683-5D7F-1D44-8D94-E3E1EB926FE3}"/>
    <dgm:cxn modelId="{D87C8CC2-D8F7-D147-9752-EC22863B3DEA}" type="presOf" srcId="{DB8E0D4C-7583-8B4F-A95F-6B0A846BC086}" destId="{45FC79C2-37B8-5540-826C-0C68A28A3FA8}" srcOrd="0" destOrd="0" presId="urn:microsoft.com/office/officeart/2008/layout/VerticalCurvedList"/>
    <dgm:cxn modelId="{E44198E7-13AC-B944-A86E-984E3CCE8608}" type="presOf" srcId="{4FEDA683-5D7F-1D44-8D94-E3E1EB926FE3}" destId="{17A842A5-9C0B-224A-97B6-C352D3D09B46}" srcOrd="0" destOrd="0" presId="urn:microsoft.com/office/officeart/2008/layout/VerticalCurvedList"/>
    <dgm:cxn modelId="{FD656BC1-91F0-5A4E-AF0C-5C4FF373B630}" type="presParOf" srcId="{37496CB6-B52F-2D4D-941B-7C72A5413413}" destId="{93A8BE6B-FA4F-894F-A257-48E52E243BC5}" srcOrd="0" destOrd="0" presId="urn:microsoft.com/office/officeart/2008/layout/VerticalCurvedList"/>
    <dgm:cxn modelId="{79E34C46-90ED-0B4D-B77C-8130DB67E183}" type="presParOf" srcId="{93A8BE6B-FA4F-894F-A257-48E52E243BC5}" destId="{AD54980A-6379-F541-82E6-790545C53137}" srcOrd="0" destOrd="0" presId="urn:microsoft.com/office/officeart/2008/layout/VerticalCurvedList"/>
    <dgm:cxn modelId="{2063358C-5731-9244-88EE-4DBAD214AB94}" type="presParOf" srcId="{AD54980A-6379-F541-82E6-790545C53137}" destId="{53E87305-DC87-9D44-94EF-DEAF900259E7}" srcOrd="0" destOrd="0" presId="urn:microsoft.com/office/officeart/2008/layout/VerticalCurvedList"/>
    <dgm:cxn modelId="{1FF80547-944A-3548-A2E1-2F8EA47BF74A}" type="presParOf" srcId="{AD54980A-6379-F541-82E6-790545C53137}" destId="{17A842A5-9C0B-224A-97B6-C352D3D09B46}" srcOrd="1" destOrd="0" presId="urn:microsoft.com/office/officeart/2008/layout/VerticalCurvedList"/>
    <dgm:cxn modelId="{6923D7E6-DBCF-4C4D-8E82-E55ADA7DB510}" type="presParOf" srcId="{AD54980A-6379-F541-82E6-790545C53137}" destId="{F89EB0F2-98F2-674B-982B-94B2CD1E5769}" srcOrd="2" destOrd="0" presId="urn:microsoft.com/office/officeart/2008/layout/VerticalCurvedList"/>
    <dgm:cxn modelId="{8A54C211-1A74-154F-A90C-30BE2BBC859B}" type="presParOf" srcId="{AD54980A-6379-F541-82E6-790545C53137}" destId="{212C7D10-D0CA-D14E-8F97-685712BBD068}" srcOrd="3" destOrd="0" presId="urn:microsoft.com/office/officeart/2008/layout/VerticalCurvedList"/>
    <dgm:cxn modelId="{473A8DB1-21C4-C948-9D9F-C99E4034B977}" type="presParOf" srcId="{93A8BE6B-FA4F-894F-A257-48E52E243BC5}" destId="{BD8587B7-1C91-0D4B-A31C-7C0199017137}" srcOrd="1" destOrd="0" presId="urn:microsoft.com/office/officeart/2008/layout/VerticalCurvedList"/>
    <dgm:cxn modelId="{16C54602-5B93-7B48-8EAD-4108C829815B}" type="presParOf" srcId="{93A8BE6B-FA4F-894F-A257-48E52E243BC5}" destId="{8889F456-8C3D-B746-B0D6-46A54053B6A8}" srcOrd="2" destOrd="0" presId="urn:microsoft.com/office/officeart/2008/layout/VerticalCurvedList"/>
    <dgm:cxn modelId="{B89726F3-4F51-B841-9401-8FDFD56B9DB3}" type="presParOf" srcId="{8889F456-8C3D-B746-B0D6-46A54053B6A8}" destId="{C38A4341-105B-994D-BEE6-67CA0DDA5952}" srcOrd="0" destOrd="0" presId="urn:microsoft.com/office/officeart/2008/layout/VerticalCurvedList"/>
    <dgm:cxn modelId="{B695CA07-7C6E-F842-9247-E68D835C1580}" type="presParOf" srcId="{93A8BE6B-FA4F-894F-A257-48E52E243BC5}" destId="{45FC79C2-37B8-5540-826C-0C68A28A3FA8}" srcOrd="3" destOrd="0" presId="urn:microsoft.com/office/officeart/2008/layout/VerticalCurvedList"/>
    <dgm:cxn modelId="{3AB06DC0-B6E3-5148-8B8C-6B9582B9820E}" type="presParOf" srcId="{93A8BE6B-FA4F-894F-A257-48E52E243BC5}" destId="{57C5EA42-0ADD-EC49-BE1F-A9434470A9EF}" srcOrd="4" destOrd="0" presId="urn:microsoft.com/office/officeart/2008/layout/VerticalCurvedList"/>
    <dgm:cxn modelId="{75B76F14-4CEF-804A-9157-2C53B53840F7}" type="presParOf" srcId="{57C5EA42-0ADD-EC49-BE1F-A9434470A9EF}" destId="{7C0DBD47-2281-D745-892F-F9AC86B6F94C}" srcOrd="0" destOrd="0" presId="urn:microsoft.com/office/officeart/2008/layout/VerticalCurvedList"/>
    <dgm:cxn modelId="{2E05712F-08FA-324D-9B22-9384C2CE90B8}" type="presParOf" srcId="{93A8BE6B-FA4F-894F-A257-48E52E243BC5}" destId="{037401CE-CE2D-0A48-84EE-E413837C8D14}" srcOrd="5" destOrd="0" presId="urn:microsoft.com/office/officeart/2008/layout/VerticalCurvedList"/>
    <dgm:cxn modelId="{9B798017-6AE1-FC49-A5BF-000C12ACCE07}" type="presParOf" srcId="{93A8BE6B-FA4F-894F-A257-48E52E243BC5}" destId="{01514F6D-7EBE-234C-96F1-CCF0EC2BC204}" srcOrd="6" destOrd="0" presId="urn:microsoft.com/office/officeart/2008/layout/VerticalCurvedList"/>
    <dgm:cxn modelId="{4CE14AFF-443A-6547-A8AB-99DB49D9543A}" type="presParOf" srcId="{01514F6D-7EBE-234C-96F1-CCF0EC2BC204}" destId="{622D2251-32CA-0045-B599-60AD6571C77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842A5-9C0B-224A-97B6-C352D3D09B46}">
      <dsp:nvSpPr>
        <dsp:cNvPr id="0" name=""/>
        <dsp:cNvSpPr/>
      </dsp:nvSpPr>
      <dsp:spPr>
        <a:xfrm>
          <a:off x="-5728559" y="-877007"/>
          <a:ext cx="6821503" cy="6821503"/>
        </a:xfrm>
        <a:prstGeom prst="blockArc">
          <a:avLst>
            <a:gd name="adj1" fmla="val 18900000"/>
            <a:gd name="adj2" fmla="val 2700000"/>
            <a:gd name="adj3" fmla="val 317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8587B7-1C91-0D4B-A31C-7C0199017137}">
      <dsp:nvSpPr>
        <dsp:cNvPr id="0" name=""/>
        <dsp:cNvSpPr/>
      </dsp:nvSpPr>
      <dsp:spPr>
        <a:xfrm>
          <a:off x="703367" y="506748"/>
          <a:ext cx="6246066" cy="101349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446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Machine Translation</a:t>
          </a:r>
        </a:p>
      </dsp:txBody>
      <dsp:txXfrm>
        <a:off x="703367" y="506748"/>
        <a:ext cx="6246066" cy="1013497"/>
      </dsp:txXfrm>
    </dsp:sp>
    <dsp:sp modelId="{C38A4341-105B-994D-BEE6-67CA0DDA5952}">
      <dsp:nvSpPr>
        <dsp:cNvPr id="0" name=""/>
        <dsp:cNvSpPr/>
      </dsp:nvSpPr>
      <dsp:spPr>
        <a:xfrm>
          <a:off x="69931" y="380061"/>
          <a:ext cx="1266872" cy="12668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C79C2-37B8-5540-826C-0C68A28A3FA8}">
      <dsp:nvSpPr>
        <dsp:cNvPr id="0" name=""/>
        <dsp:cNvSpPr/>
      </dsp:nvSpPr>
      <dsp:spPr>
        <a:xfrm>
          <a:off x="1071773" y="2026995"/>
          <a:ext cx="5877659" cy="101349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446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Attention and Transformer</a:t>
          </a:r>
        </a:p>
      </dsp:txBody>
      <dsp:txXfrm>
        <a:off x="1071773" y="2026995"/>
        <a:ext cx="5877659" cy="1013497"/>
      </dsp:txXfrm>
    </dsp:sp>
    <dsp:sp modelId="{7C0DBD47-2281-D745-892F-F9AC86B6F94C}">
      <dsp:nvSpPr>
        <dsp:cNvPr id="0" name=""/>
        <dsp:cNvSpPr/>
      </dsp:nvSpPr>
      <dsp:spPr>
        <a:xfrm>
          <a:off x="438337" y="1900308"/>
          <a:ext cx="1266872" cy="12668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401CE-CE2D-0A48-84EE-E413837C8D14}">
      <dsp:nvSpPr>
        <dsp:cNvPr id="0" name=""/>
        <dsp:cNvSpPr/>
      </dsp:nvSpPr>
      <dsp:spPr>
        <a:xfrm>
          <a:off x="703367" y="3547241"/>
          <a:ext cx="6246066" cy="101349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446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Summary</a:t>
          </a:r>
          <a:endParaRPr lang="en-US" sz="3200" kern="1200">
            <a:solidFill>
              <a:schemeClr val="bg1"/>
            </a:solidFill>
          </a:endParaRPr>
        </a:p>
      </dsp:txBody>
      <dsp:txXfrm>
        <a:off x="703367" y="3547241"/>
        <a:ext cx="6246066" cy="1013497"/>
      </dsp:txXfrm>
    </dsp:sp>
    <dsp:sp modelId="{622D2251-32CA-0045-B599-60AD6571C776}">
      <dsp:nvSpPr>
        <dsp:cNvPr id="0" name=""/>
        <dsp:cNvSpPr/>
      </dsp:nvSpPr>
      <dsp:spPr>
        <a:xfrm>
          <a:off x="69931" y="3420554"/>
          <a:ext cx="1266872" cy="12668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76D11-0E12-2748-9388-1376CF056EC6}" type="datetimeFigureOut">
              <a:t>05/11/2022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8FF6F-F201-9C4E-8004-B16457704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95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C44-26EE-DC43-9E53-B882E805AF1A}" type="datetime1"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F4E5-0F0A-9147-970E-659123B64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26149-BCF9-0D49-BA2A-3EACAA30068F}" type="datetime1"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F4E5-0F0A-9147-970E-659123B64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5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460D-8E6B-5B4A-A4F9-A4BE24F13451}" type="datetime1"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F4E5-0F0A-9147-970E-659123B64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2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78" y="166344"/>
            <a:ext cx="7513731" cy="1173910"/>
          </a:xfrm>
        </p:spPr>
        <p:txBody>
          <a:bodyPr/>
          <a:lstStyle>
            <a:lvl1pPr>
              <a:defRPr b="1"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69774"/>
            <a:ext cx="8263558" cy="4507189"/>
          </a:xfrm>
        </p:spPr>
        <p:txBody>
          <a:bodyPr/>
          <a:lstStyle>
            <a:lvl1pPr marL="228600" indent="-228600">
              <a:buFont typeface="Wingdings" charset="2"/>
              <a:buChar char="v"/>
              <a:defRPr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>
              <a:buFont typeface="Wingdings" charset="2"/>
              <a:buChar char="Ø"/>
              <a:defRPr>
                <a:latin typeface="Times New Roman" charset="0"/>
                <a:ea typeface="Times New Roman" charset="0"/>
                <a:cs typeface="Times New Roman" charset="0"/>
              </a:defRPr>
            </a:lvl2pPr>
            <a:lvl3pPr>
              <a:defRPr>
                <a:latin typeface="Times New Roman" charset="0"/>
                <a:ea typeface="Times New Roman" charset="0"/>
                <a:cs typeface="Times New Roman" charset="0"/>
              </a:defRPr>
            </a:lvl3pPr>
            <a:lvl4pPr>
              <a:defRPr>
                <a:latin typeface="Times New Roman" charset="0"/>
                <a:ea typeface="Times New Roman" charset="0"/>
                <a:cs typeface="Times New Roman" charset="0"/>
              </a:defRPr>
            </a:lvl4pPr>
            <a:lvl5pPr>
              <a:defRPr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757778" y="1371031"/>
            <a:ext cx="8134430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87360E-C058-2641-A3AD-17C4200CFE31}"/>
              </a:ext>
            </a:extLst>
          </p:cNvPr>
          <p:cNvGrpSpPr/>
          <p:nvPr userDrawn="1"/>
        </p:nvGrpSpPr>
        <p:grpSpPr>
          <a:xfrm>
            <a:off x="0" y="64745"/>
            <a:ext cx="2859316" cy="6803824"/>
            <a:chOff x="-2" y="106525"/>
            <a:chExt cx="2859316" cy="6803824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5587FC-673A-314C-B899-162F27AEC0D7}"/>
                </a:ext>
              </a:extLst>
            </p:cNvPr>
            <p:cNvSpPr/>
            <p:nvPr userDrawn="1"/>
          </p:nvSpPr>
          <p:spPr>
            <a:xfrm rot="5400000">
              <a:off x="-2560547" y="3344317"/>
              <a:ext cx="5675088" cy="553998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en-US" sz="30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merican Typewriter" panose="02090604020004020304" pitchFamily="18" charset="7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A3CC712-59DC-EF42-BB91-B3B86FEE6DB7}"/>
                </a:ext>
              </a:extLst>
            </p:cNvPr>
            <p:cNvSpPr/>
            <p:nvPr userDrawn="1"/>
          </p:nvSpPr>
          <p:spPr>
            <a:xfrm>
              <a:off x="0" y="106525"/>
              <a:ext cx="1306286" cy="13062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D3ADC47-ACD6-724C-BB90-913A98DFAAA6}"/>
                </a:ext>
              </a:extLst>
            </p:cNvPr>
            <p:cNvSpPr/>
            <p:nvPr userDrawn="1"/>
          </p:nvSpPr>
          <p:spPr>
            <a:xfrm>
              <a:off x="0" y="6356351"/>
              <a:ext cx="2859314" cy="553998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en-US" sz="30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merican Typewriter" panose="02090604020004020304" pitchFamily="18" charset="77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11EB02F-AAE7-564B-AFA4-083629D5B1B9}"/>
              </a:ext>
            </a:extLst>
          </p:cNvPr>
          <p:cNvSpPr/>
          <p:nvPr userDrawn="1"/>
        </p:nvSpPr>
        <p:spPr>
          <a:xfrm>
            <a:off x="147917" y="6260783"/>
            <a:ext cx="2679495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merican Typewriter" panose="02090604020004020304" pitchFamily="18" charset="77"/>
              </a:rPr>
              <a:t>DsciLab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39994C-E5BB-4B47-9E4F-07F4FF3CF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92" y="70064"/>
            <a:ext cx="1094566" cy="111674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37A5FC0-AA53-974B-BF0F-1031C98D5ED2}"/>
              </a:ext>
            </a:extLst>
          </p:cNvPr>
          <p:cNvSpPr/>
          <p:nvPr userDrawn="1"/>
        </p:nvSpPr>
        <p:spPr>
          <a:xfrm>
            <a:off x="2871303" y="6314571"/>
            <a:ext cx="916924" cy="50393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6B54928-1BA7-8842-94BC-5082F5B345E0}" type="slidenum">
              <a:rPr lang="en-US" sz="2000">
                <a:solidFill>
                  <a:schemeClr val="accent6">
                    <a:lumMod val="75000"/>
                  </a:schemeClr>
                </a:solidFill>
              </a:rPr>
              <a:t>‹#›</a:t>
            </a:fld>
            <a:endParaRPr lang="en-US" sz="2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587E43-9C8B-3740-9142-4FE662C20F83}"/>
              </a:ext>
            </a:extLst>
          </p:cNvPr>
          <p:cNvSpPr txBox="1"/>
          <p:nvPr userDrawn="1"/>
        </p:nvSpPr>
        <p:spPr>
          <a:xfrm>
            <a:off x="310317" y="6537782"/>
            <a:ext cx="2381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2060"/>
                </a:solidFill>
              </a:rPr>
              <a:t>LTSACH@hcmut.edu.vn</a:t>
            </a:r>
          </a:p>
        </p:txBody>
      </p:sp>
    </p:spTree>
    <p:extLst>
      <p:ext uri="{BB962C8B-B14F-4D97-AF65-F5344CB8AC3E}">
        <p14:creationId xmlns:p14="http://schemas.microsoft.com/office/powerpoint/2010/main" val="105138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6595-7912-4A49-A76A-FFB8829BB9DD}" type="datetime1"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F4E5-0F0A-9147-970E-659123B64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42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713594"/>
            <a:ext cx="4115628" cy="44633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3061" y="1713594"/>
            <a:ext cx="4002155" cy="44633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CB6-C20D-2A47-9A21-FC4CABFD1602}" type="datetime1">
              <a:t>05/11/2022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F4E5-0F0A-9147-970E-659123B64A79}" type="slidenum"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28650" y="1571418"/>
            <a:ext cx="8263558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05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0" y="97112"/>
            <a:ext cx="8262367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4120" y="1720162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4120" y="2505074"/>
            <a:ext cx="3887391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C3FA-0AF3-AF4B-A773-4ADF477B66EC}" type="datetime1">
              <a:t>05/11/2022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F4E5-0F0A-9147-970E-659123B64A79}" type="slidenum"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28650" y="1571418"/>
            <a:ext cx="8263558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1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E82064B-B3E5-754B-9C26-36A80AA6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78" y="166344"/>
            <a:ext cx="7513731" cy="1173910"/>
          </a:xfrm>
        </p:spPr>
        <p:txBody>
          <a:bodyPr/>
          <a:lstStyle>
            <a:lvl1pPr>
              <a:defRPr b="1"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A3B8D7-6EAC-6E48-9E3E-A4970FE9C17D}"/>
              </a:ext>
            </a:extLst>
          </p:cNvPr>
          <p:cNvCxnSpPr>
            <a:cxnSpLocks/>
          </p:cNvCxnSpPr>
          <p:nvPr userDrawn="1"/>
        </p:nvCxnSpPr>
        <p:spPr>
          <a:xfrm>
            <a:off x="757778" y="1371031"/>
            <a:ext cx="8134430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962F4A-1EAC-0F41-B735-4EADB1CEB19E}"/>
              </a:ext>
            </a:extLst>
          </p:cNvPr>
          <p:cNvGrpSpPr/>
          <p:nvPr userDrawn="1"/>
        </p:nvGrpSpPr>
        <p:grpSpPr>
          <a:xfrm>
            <a:off x="0" y="64745"/>
            <a:ext cx="2859316" cy="6803824"/>
            <a:chOff x="-2" y="106525"/>
            <a:chExt cx="2859316" cy="6803824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CF799C-B138-8045-80AD-5E5D449CE590}"/>
                </a:ext>
              </a:extLst>
            </p:cNvPr>
            <p:cNvSpPr/>
            <p:nvPr userDrawn="1"/>
          </p:nvSpPr>
          <p:spPr>
            <a:xfrm rot="5400000">
              <a:off x="-2560547" y="3344317"/>
              <a:ext cx="5675088" cy="553998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en-US" sz="30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merican Typewriter" panose="02090604020004020304" pitchFamily="18" charset="77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488B6B6-F571-D645-B02E-EF05E45E4BBC}"/>
                </a:ext>
              </a:extLst>
            </p:cNvPr>
            <p:cNvSpPr/>
            <p:nvPr userDrawn="1"/>
          </p:nvSpPr>
          <p:spPr>
            <a:xfrm>
              <a:off x="0" y="106525"/>
              <a:ext cx="1306286" cy="13062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5F69F8-A2D0-BE49-9D17-7B6E71B678EE}"/>
                </a:ext>
              </a:extLst>
            </p:cNvPr>
            <p:cNvSpPr/>
            <p:nvPr userDrawn="1"/>
          </p:nvSpPr>
          <p:spPr>
            <a:xfrm>
              <a:off x="0" y="6356351"/>
              <a:ext cx="2859314" cy="553998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en-US" sz="30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merican Typewriter" panose="02090604020004020304" pitchFamily="18" charset="77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39B819B-4BBD-3B4F-9859-4114ED9D4389}"/>
              </a:ext>
            </a:extLst>
          </p:cNvPr>
          <p:cNvSpPr/>
          <p:nvPr userDrawn="1"/>
        </p:nvSpPr>
        <p:spPr>
          <a:xfrm>
            <a:off x="147917" y="6260783"/>
            <a:ext cx="2679495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merican Typewriter" panose="02090604020004020304" pitchFamily="18" charset="77"/>
              </a:rPr>
              <a:t>DsciLab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FD3D53C-0A31-2F4A-A121-05AF6F8D2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92" y="70064"/>
            <a:ext cx="1094566" cy="1116740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2A1E58-FD8F-2143-8CE9-348BAC1BB500}"/>
              </a:ext>
            </a:extLst>
          </p:cNvPr>
          <p:cNvSpPr/>
          <p:nvPr userDrawn="1"/>
        </p:nvSpPr>
        <p:spPr>
          <a:xfrm>
            <a:off x="2871303" y="6314571"/>
            <a:ext cx="916924" cy="50393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6B54928-1BA7-8842-94BC-5082F5B345E0}" type="slidenum">
              <a:rPr lang="en-US" sz="2000">
                <a:solidFill>
                  <a:schemeClr val="accent6">
                    <a:lumMod val="75000"/>
                  </a:schemeClr>
                </a:solidFill>
              </a:rPr>
              <a:t>‹#›</a:t>
            </a:fld>
            <a:endParaRPr lang="en-US" sz="2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8099E-87B3-AE40-AE9C-FE50D3C36A8F}"/>
              </a:ext>
            </a:extLst>
          </p:cNvPr>
          <p:cNvSpPr txBox="1"/>
          <p:nvPr userDrawn="1"/>
        </p:nvSpPr>
        <p:spPr>
          <a:xfrm>
            <a:off x="310317" y="6537782"/>
            <a:ext cx="2381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2060"/>
                </a:solidFill>
              </a:rPr>
              <a:t>LTSACH@hcmut.edu.vn</a:t>
            </a:r>
          </a:p>
        </p:txBody>
      </p:sp>
    </p:spTree>
    <p:extLst>
      <p:ext uri="{BB962C8B-B14F-4D97-AF65-F5344CB8AC3E}">
        <p14:creationId xmlns:p14="http://schemas.microsoft.com/office/powerpoint/2010/main" val="162414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0833463-FAAF-434D-B24F-FE291F41EE03}"/>
              </a:ext>
            </a:extLst>
          </p:cNvPr>
          <p:cNvGrpSpPr/>
          <p:nvPr userDrawn="1"/>
        </p:nvGrpSpPr>
        <p:grpSpPr>
          <a:xfrm>
            <a:off x="0" y="64745"/>
            <a:ext cx="2859316" cy="6803824"/>
            <a:chOff x="-2" y="106525"/>
            <a:chExt cx="2859316" cy="6803824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51B343-737F-964B-A5BB-ADF42C733A6B}"/>
                </a:ext>
              </a:extLst>
            </p:cNvPr>
            <p:cNvSpPr/>
            <p:nvPr userDrawn="1"/>
          </p:nvSpPr>
          <p:spPr>
            <a:xfrm rot="5400000">
              <a:off x="-2560547" y="3344317"/>
              <a:ext cx="5675088" cy="553998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en-US" sz="30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merican Typewriter" panose="02090604020004020304" pitchFamily="18" charset="7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E285A2-2E80-6948-BE9D-248566302030}"/>
                </a:ext>
              </a:extLst>
            </p:cNvPr>
            <p:cNvSpPr/>
            <p:nvPr userDrawn="1"/>
          </p:nvSpPr>
          <p:spPr>
            <a:xfrm>
              <a:off x="0" y="106525"/>
              <a:ext cx="1306286" cy="13062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A4752F-FCA9-9448-986C-81A739523F19}"/>
                </a:ext>
              </a:extLst>
            </p:cNvPr>
            <p:cNvSpPr/>
            <p:nvPr userDrawn="1"/>
          </p:nvSpPr>
          <p:spPr>
            <a:xfrm>
              <a:off x="0" y="6356351"/>
              <a:ext cx="2859314" cy="553998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en-US" sz="30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merican Typewriter" panose="02090604020004020304" pitchFamily="18" charset="77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3081B-28B5-E044-BB42-F6835A7383D8}"/>
              </a:ext>
            </a:extLst>
          </p:cNvPr>
          <p:cNvSpPr/>
          <p:nvPr userDrawn="1"/>
        </p:nvSpPr>
        <p:spPr>
          <a:xfrm>
            <a:off x="147917" y="6260783"/>
            <a:ext cx="2679495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merican Typewriter" panose="02090604020004020304" pitchFamily="18" charset="77"/>
              </a:rPr>
              <a:t>DsciLab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1500D6-C7DB-AF47-8B49-DABD1F938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92" y="70064"/>
            <a:ext cx="1094566" cy="111674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3A9CDB7-5318-1C46-A47F-29F550295A61}"/>
              </a:ext>
            </a:extLst>
          </p:cNvPr>
          <p:cNvSpPr/>
          <p:nvPr userDrawn="1"/>
        </p:nvSpPr>
        <p:spPr>
          <a:xfrm>
            <a:off x="2871303" y="6314571"/>
            <a:ext cx="916924" cy="50393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6B54928-1BA7-8842-94BC-5082F5B345E0}" type="slidenum">
              <a:rPr lang="en-US" sz="2000">
                <a:solidFill>
                  <a:schemeClr val="accent6">
                    <a:lumMod val="75000"/>
                  </a:schemeClr>
                </a:solidFill>
              </a:rPr>
              <a:t>‹#›</a:t>
            </a:fld>
            <a:endParaRPr lang="en-US" sz="2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EEE45D-8FA8-104B-B760-CE832637583F}"/>
              </a:ext>
            </a:extLst>
          </p:cNvPr>
          <p:cNvSpPr txBox="1"/>
          <p:nvPr userDrawn="1"/>
        </p:nvSpPr>
        <p:spPr>
          <a:xfrm>
            <a:off x="310317" y="6537782"/>
            <a:ext cx="2381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2060"/>
                </a:solidFill>
              </a:rPr>
              <a:t>LTSACH@hcmut.edu.vn</a:t>
            </a:r>
          </a:p>
        </p:txBody>
      </p:sp>
    </p:spTree>
    <p:extLst>
      <p:ext uri="{BB962C8B-B14F-4D97-AF65-F5344CB8AC3E}">
        <p14:creationId xmlns:p14="http://schemas.microsoft.com/office/powerpoint/2010/main" val="32089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774C4-462D-FC40-AE59-F07FB13D25D6}" type="datetime1">
              <a:t>05/11/2022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F4E5-0F0A-9147-970E-659123B64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0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8B3A-44FE-4342-AAE1-13CB968D6512}" type="datetime1">
              <a:t>05/11/2022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F4E5-0F0A-9147-970E-659123B64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7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49" y="103680"/>
            <a:ext cx="83165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93498"/>
            <a:ext cx="8316566" cy="4483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B2316-829C-E748-9FAE-43892546EB1C}" type="datetime1"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7816" y="633840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AF4E5-0F0A-9147-970E-659123B64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06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explained-visually-part-2-how-it-works-step-by-step-b49fa4a64f34" TargetMode="External"/><Relationship Id="rId2" Type="http://schemas.openxmlformats.org/officeDocument/2006/relationships/hyperlink" Target="https://medium.com/@smitasasindran/12-attention-mechanisms-multihead-attention-958041a3555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examples/vision/image_classification_with_vision_transformer/" TargetMode="External"/><Relationship Id="rId5" Type="http://schemas.openxmlformats.org/officeDocument/2006/relationships/hyperlink" Target="https://d2l.ai/chapter_attention-mechanisms-and-transformers/multihead-attention.html#sec-multihead-attention" TargetMode="External"/><Relationship Id="rId4" Type="http://schemas.openxmlformats.org/officeDocument/2006/relationships/hyperlink" Target="https://theaisummer.com/transformer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80572"/>
            <a:ext cx="9036424" cy="3280228"/>
          </a:xfrm>
        </p:spPr>
        <p:txBody>
          <a:bodyPr>
            <a:normAutofit fontScale="90000"/>
          </a:bodyPr>
          <a:lstStyle/>
          <a:p>
            <a:br>
              <a:rPr lang="en-US"/>
            </a:br>
            <a:r>
              <a:rPr lang="en-US"/>
              <a:t>Attention Mechanism </a:t>
            </a:r>
            <a:br>
              <a:rPr lang="en-US"/>
            </a:br>
            <a:r>
              <a:rPr lang="en-US"/>
              <a:t>and</a:t>
            </a:r>
            <a:br>
              <a:rPr lang="en-US"/>
            </a:br>
            <a:r>
              <a:rPr lang="en-US"/>
              <a:t>Transformer</a:t>
            </a:r>
            <a:br>
              <a:rPr lang="en-US">
                <a:solidFill>
                  <a:srgbClr val="0A00FF"/>
                </a:solidFill>
              </a:rPr>
            </a:br>
            <a:endParaRPr lang="en-US" sz="2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114" y="4574495"/>
            <a:ext cx="6858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Thanh-Sach LE</a:t>
            </a:r>
          </a:p>
          <a:p>
            <a:r>
              <a:rPr lang="en-US"/>
              <a:t>LTSACH@hcmut.edu.vn</a:t>
            </a:r>
          </a:p>
          <a:p>
            <a:r>
              <a:rPr lang="en-US"/>
              <a:t>Faculty of Computer Science and Engineering</a:t>
            </a:r>
          </a:p>
          <a:p>
            <a:r>
              <a:rPr lang="en-US"/>
              <a:t>Ho Chi Minh City Univ. of Tech., HCM-VNU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030C8-6F02-3046-A99D-E093ABD7661F}"/>
              </a:ext>
            </a:extLst>
          </p:cNvPr>
          <p:cNvSpPr txBox="1"/>
          <p:nvPr/>
        </p:nvSpPr>
        <p:spPr>
          <a:xfrm>
            <a:off x="3879902" y="6488668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pple Chancery" panose="03020702040506060504" pitchFamily="66" charset="-79"/>
                <a:cs typeface="Apple Chancery" panose="03020702040506060504" pitchFamily="66" charset="-79"/>
              </a:rPr>
              <a:t>October, 2022</a:t>
            </a:r>
          </a:p>
        </p:txBody>
      </p:sp>
    </p:spTree>
    <p:extLst>
      <p:ext uri="{BB962C8B-B14F-4D97-AF65-F5344CB8AC3E}">
        <p14:creationId xmlns:p14="http://schemas.microsoft.com/office/powerpoint/2010/main" val="1663900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83F5-A8B6-FC49-BFF8-E9F9DB78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B864-E08C-9E41-A69F-CE209F04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2400" b="1" i="0" u="none" strike="noStrike">
                <a:solidFill>
                  <a:srgbClr val="292929"/>
                </a:solidFill>
                <a:effectLst/>
                <a:latin typeface="+mj-lt"/>
              </a:rPr>
              <a:t>Attention Mechanisms — Multi-Head attention (with code)</a:t>
            </a:r>
            <a:endParaRPr lang="en-US" sz="2400">
              <a:latin typeface="+mj-lt"/>
              <a:hlinkClick r:id="rId2"/>
            </a:endParaRPr>
          </a:p>
          <a:p>
            <a:pPr lvl="1"/>
            <a:r>
              <a:rPr lang="en-US">
                <a:hlinkClick r:id="rId2"/>
              </a:rPr>
              <a:t>”https://medium.com/@smitasasindran/12-attention-mechanisms-multihead-attention-958041a35553</a:t>
            </a:r>
            <a:endParaRPr lang="en-US"/>
          </a:p>
          <a:p>
            <a:r>
              <a:rPr lang="en-US" sz="2400" b="1" i="0" u="none" strike="noStrike">
                <a:solidFill>
                  <a:srgbClr val="292929"/>
                </a:solidFill>
                <a:effectLst/>
                <a:latin typeface="+mj-lt"/>
              </a:rPr>
              <a:t>Transformers Explained Visually (Part 2): How it works, step-by-step</a:t>
            </a:r>
            <a:endParaRPr lang="en-US" sz="2400">
              <a:latin typeface="+mj-lt"/>
              <a:hlinkClick r:id="rId3"/>
            </a:endParaRPr>
          </a:p>
          <a:p>
            <a:pPr lvl="1"/>
            <a:r>
              <a:rPr lang="en-US" sz="2000">
                <a:hlinkClick r:id="rId3"/>
              </a:rPr>
              <a:t>https://towardsdatascience.com/transformers-explained-visually-part-2-how-it-works-step-by-step-b49fa4a64f34</a:t>
            </a:r>
            <a:endParaRPr lang="en-US" sz="2000"/>
          </a:p>
          <a:p>
            <a:r>
              <a:rPr lang="en-US" sz="2400" b="1" i="0" u="none" strike="noStrike">
                <a:solidFill>
                  <a:srgbClr val="2F4858"/>
                </a:solidFill>
                <a:effectLst/>
                <a:latin typeface="+mj-lt"/>
              </a:rPr>
              <a:t>How Transformers work in deep learning and NLP: an intuitive introduction</a:t>
            </a:r>
            <a:endParaRPr lang="en-US" sz="2400">
              <a:latin typeface="+mj-lt"/>
              <a:hlinkClick r:id="rId4"/>
            </a:endParaRPr>
          </a:p>
          <a:p>
            <a:pPr lvl="1"/>
            <a:r>
              <a:rPr lang="en-US" sz="2000">
                <a:hlinkClick r:id="rId4"/>
              </a:rPr>
              <a:t>https://theaisummer.com/transformer/</a:t>
            </a:r>
            <a:endParaRPr lang="en-US" sz="2000"/>
          </a:p>
          <a:p>
            <a:r>
              <a:rPr lang="en-US" sz="2400" b="0" i="0" u="none" strike="noStrike">
                <a:effectLst/>
                <a:latin typeface="+mj-lt"/>
              </a:rPr>
              <a:t>Attention Mechanisms and Transformers (with code)</a:t>
            </a:r>
            <a:endParaRPr lang="en-US" sz="2400">
              <a:latin typeface="+mj-lt"/>
            </a:endParaRPr>
          </a:p>
          <a:p>
            <a:pPr lvl="1"/>
            <a:r>
              <a:rPr lang="en-US" sz="2000">
                <a:hlinkClick r:id="rId5"/>
              </a:rPr>
              <a:t>https://d2l.ai/chapter_attention-mechanisms-and-transformers/multihead-attention.html#sec-multihead-attention</a:t>
            </a:r>
            <a:endParaRPr lang="en-US" sz="2000"/>
          </a:p>
          <a:p>
            <a:r>
              <a:rPr lang="en-US" b="0" i="0" u="none" strike="noStrike">
                <a:effectLst/>
                <a:latin typeface="+mj-lt"/>
              </a:rPr>
              <a:t>Keras, ViT</a:t>
            </a:r>
          </a:p>
          <a:p>
            <a:pPr lvl="1"/>
            <a:r>
              <a:rPr lang="en-US" sz="1600">
                <a:hlinkClick r:id="rId6"/>
              </a:rPr>
              <a:t>https://keras.io/examples/vision/image_classification_with_vision_transformer/</a:t>
            </a:r>
            <a:endParaRPr lang="en-US" sz="1600"/>
          </a:p>
          <a:p>
            <a:endParaRPr lang="en-VN" sz="2400"/>
          </a:p>
        </p:txBody>
      </p:sp>
    </p:spTree>
    <p:extLst>
      <p:ext uri="{BB962C8B-B14F-4D97-AF65-F5344CB8AC3E}">
        <p14:creationId xmlns:p14="http://schemas.microsoft.com/office/powerpoint/2010/main" val="3054886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FB4562-CB8D-8A46-9EE1-3BE0A1FF1A71}"/>
              </a:ext>
            </a:extLst>
          </p:cNvPr>
          <p:cNvSpPr txBox="1"/>
          <p:nvPr/>
        </p:nvSpPr>
        <p:spPr>
          <a:xfrm>
            <a:off x="1101300" y="2598532"/>
            <a:ext cx="7560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0A00FF"/>
                </a:solidFill>
                <a:latin typeface="American Typewriter" panose="02090604020004020304" pitchFamily="18" charset="77"/>
                <a:cs typeface="Apple Chancery" panose="03020702040506060504" pitchFamily="66" charset="-79"/>
              </a:rPr>
              <a:t>Thank you for your listening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75AB9-2443-BC4A-BC64-A64B1EEAEEC5}"/>
              </a:ext>
            </a:extLst>
          </p:cNvPr>
          <p:cNvSpPr txBox="1"/>
          <p:nvPr/>
        </p:nvSpPr>
        <p:spPr>
          <a:xfrm>
            <a:off x="2199259" y="3306418"/>
            <a:ext cx="5309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A00FF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Welcome to your sharing and comments!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818DD-E752-EF4A-8162-3244176816BA}"/>
              </a:ext>
            </a:extLst>
          </p:cNvPr>
          <p:cNvSpPr txBox="1"/>
          <p:nvPr/>
        </p:nvSpPr>
        <p:spPr>
          <a:xfrm>
            <a:off x="3168717" y="3819151"/>
            <a:ext cx="3111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Lê Thành Sách</a:t>
            </a:r>
          </a:p>
          <a:p>
            <a:pPr algn="ctr"/>
            <a:r>
              <a:rPr lang="en-US" sz="2400"/>
              <a:t>LTSACH@hcmut.edu.vn</a:t>
            </a:r>
          </a:p>
        </p:txBody>
      </p:sp>
    </p:spTree>
    <p:extLst>
      <p:ext uri="{BB962C8B-B14F-4D97-AF65-F5344CB8AC3E}">
        <p14:creationId xmlns:p14="http://schemas.microsoft.com/office/powerpoint/2010/main" val="260177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33091065"/>
              </p:ext>
            </p:extLst>
          </p:nvPr>
        </p:nvGraphicFramePr>
        <p:xfrm>
          <a:off x="844143" y="1340254"/>
          <a:ext cx="7019365" cy="5067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332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4C3FF8FF-85DF-4949-B58F-24EE78922276}"/>
              </a:ext>
            </a:extLst>
          </p:cNvPr>
          <p:cNvSpPr/>
          <p:nvPr/>
        </p:nvSpPr>
        <p:spPr>
          <a:xfrm>
            <a:off x="2350914" y="2270233"/>
            <a:ext cx="2463059" cy="2862919"/>
          </a:xfrm>
          <a:prstGeom prst="rect">
            <a:avLst/>
          </a:prstGeom>
          <a:noFill/>
          <a:ln w="12700">
            <a:solidFill>
              <a:srgbClr val="0A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396D2A-7B91-7A4D-B8C0-F22D3D4D9851}"/>
              </a:ext>
            </a:extLst>
          </p:cNvPr>
          <p:cNvSpPr/>
          <p:nvPr/>
        </p:nvSpPr>
        <p:spPr>
          <a:xfrm>
            <a:off x="2892203" y="4109545"/>
            <a:ext cx="1376856" cy="451944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Encoder #1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8EF6499-F47A-CA4B-AE8D-DDD8B553732D}"/>
              </a:ext>
            </a:extLst>
          </p:cNvPr>
          <p:cNvSpPr/>
          <p:nvPr/>
        </p:nvSpPr>
        <p:spPr>
          <a:xfrm>
            <a:off x="2892203" y="2388476"/>
            <a:ext cx="1376856" cy="451944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Encoder #N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4A56E93-9693-AB4D-A8AF-0330C725E6BE}"/>
              </a:ext>
            </a:extLst>
          </p:cNvPr>
          <p:cNvSpPr/>
          <p:nvPr/>
        </p:nvSpPr>
        <p:spPr>
          <a:xfrm>
            <a:off x="2892203" y="3478926"/>
            <a:ext cx="1376856" cy="451944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Encoder #2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A1B995-5106-184F-BB12-B05D7CD5130E}"/>
              </a:ext>
            </a:extLst>
          </p:cNvPr>
          <p:cNvCxnSpPr>
            <a:cxnSpLocks/>
          </p:cNvCxnSpPr>
          <p:nvPr/>
        </p:nvCxnSpPr>
        <p:spPr>
          <a:xfrm flipV="1">
            <a:off x="3580631" y="3930870"/>
            <a:ext cx="0" cy="178675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1AA375-A6DF-7242-9E36-A459BFF538E0}"/>
              </a:ext>
            </a:extLst>
          </p:cNvPr>
          <p:cNvCxnSpPr>
            <a:cxnSpLocks/>
          </p:cNvCxnSpPr>
          <p:nvPr/>
        </p:nvCxnSpPr>
        <p:spPr>
          <a:xfrm flipV="1">
            <a:off x="3580631" y="3300249"/>
            <a:ext cx="0" cy="178675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9892FA-5F2B-014D-9D5F-D4805B92C26F}"/>
              </a:ext>
            </a:extLst>
          </p:cNvPr>
          <p:cNvCxnSpPr>
            <a:cxnSpLocks/>
          </p:cNvCxnSpPr>
          <p:nvPr/>
        </p:nvCxnSpPr>
        <p:spPr>
          <a:xfrm flipV="1">
            <a:off x="3580631" y="2837794"/>
            <a:ext cx="0" cy="178675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83AC09-3B29-7942-91F1-9C56844C548B}"/>
              </a:ext>
            </a:extLst>
          </p:cNvPr>
          <p:cNvSpPr txBox="1"/>
          <p:nvPr/>
        </p:nvSpPr>
        <p:spPr>
          <a:xfrm rot="5400000">
            <a:off x="3464778" y="292752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0E8FFE-94D2-3847-B9F6-2F24C115163D}"/>
              </a:ext>
            </a:extLst>
          </p:cNvPr>
          <p:cNvCxnSpPr>
            <a:cxnSpLocks/>
          </p:cNvCxnSpPr>
          <p:nvPr/>
        </p:nvCxnSpPr>
        <p:spPr>
          <a:xfrm flipV="1">
            <a:off x="3580631" y="4561493"/>
            <a:ext cx="0" cy="210201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10B9D33-1169-9D40-9E3A-1E0C4AFD6418}"/>
              </a:ext>
            </a:extLst>
          </p:cNvPr>
          <p:cNvSpPr/>
          <p:nvPr/>
        </p:nvSpPr>
        <p:spPr>
          <a:xfrm>
            <a:off x="3480783" y="4771694"/>
            <a:ext cx="199696" cy="1996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/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62706F-73B6-4648-982A-DC983FC435FD}"/>
              </a:ext>
            </a:extLst>
          </p:cNvPr>
          <p:cNvCxnSpPr>
            <a:cxnSpLocks/>
          </p:cNvCxnSpPr>
          <p:nvPr/>
        </p:nvCxnSpPr>
        <p:spPr>
          <a:xfrm flipV="1">
            <a:off x="3580631" y="4981907"/>
            <a:ext cx="0" cy="210201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20BE470-ABEE-9446-A5B9-B15F9C8295EF}"/>
              </a:ext>
            </a:extLst>
          </p:cNvPr>
          <p:cNvSpPr/>
          <p:nvPr/>
        </p:nvSpPr>
        <p:spPr>
          <a:xfrm>
            <a:off x="2902714" y="5213131"/>
            <a:ext cx="1376856" cy="451944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Embedding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E98457-0BC0-C842-947B-BD9919715DCE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3580631" y="5654570"/>
            <a:ext cx="0" cy="368654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308725-AFFE-9849-B6A0-15F64D9FA6DA}"/>
              </a:ext>
            </a:extLst>
          </p:cNvPr>
          <p:cNvCxnSpPr>
            <a:cxnSpLocks/>
          </p:cNvCxnSpPr>
          <p:nvPr/>
        </p:nvCxnSpPr>
        <p:spPr>
          <a:xfrm>
            <a:off x="3216401" y="4876798"/>
            <a:ext cx="264382" cy="1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57CF706-281A-524B-BC48-368016A57B33}"/>
              </a:ext>
            </a:extLst>
          </p:cNvPr>
          <p:cNvSpPr txBox="1"/>
          <p:nvPr/>
        </p:nvSpPr>
        <p:spPr>
          <a:xfrm>
            <a:off x="2350914" y="4609932"/>
            <a:ext cx="98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400"/>
              <a:t>Positional</a:t>
            </a:r>
          </a:p>
          <a:p>
            <a:r>
              <a:rPr lang="en-VN" sz="1400"/>
              <a:t>Encoding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C89B2C-4DEC-ED4B-94CC-8E4990B8C5FD}"/>
              </a:ext>
            </a:extLst>
          </p:cNvPr>
          <p:cNvSpPr txBox="1"/>
          <p:nvPr/>
        </p:nvSpPr>
        <p:spPr>
          <a:xfrm>
            <a:off x="3090480" y="6023224"/>
            <a:ext cx="98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1400"/>
              <a:t>Inputs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62B3811-1E29-FF4D-B372-7BE69071ED2A}"/>
              </a:ext>
            </a:extLst>
          </p:cNvPr>
          <p:cNvSpPr/>
          <p:nvPr/>
        </p:nvSpPr>
        <p:spPr>
          <a:xfrm>
            <a:off x="5971734" y="4088525"/>
            <a:ext cx="1376856" cy="451944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Decoder #1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7D491DD-F998-F048-B8EF-D9527A31D3B3}"/>
              </a:ext>
            </a:extLst>
          </p:cNvPr>
          <p:cNvSpPr/>
          <p:nvPr/>
        </p:nvSpPr>
        <p:spPr>
          <a:xfrm>
            <a:off x="5971734" y="2367456"/>
            <a:ext cx="1376856" cy="451944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Decoder #N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3B28F8C-83AA-F045-8ECE-A117494794E1}"/>
              </a:ext>
            </a:extLst>
          </p:cNvPr>
          <p:cNvSpPr/>
          <p:nvPr/>
        </p:nvSpPr>
        <p:spPr>
          <a:xfrm>
            <a:off x="5971734" y="3457906"/>
            <a:ext cx="1376856" cy="451944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Decoder #2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81F59AB-4561-CD4C-BB98-ACC329C894A5}"/>
              </a:ext>
            </a:extLst>
          </p:cNvPr>
          <p:cNvCxnSpPr>
            <a:cxnSpLocks/>
          </p:cNvCxnSpPr>
          <p:nvPr/>
        </p:nvCxnSpPr>
        <p:spPr>
          <a:xfrm flipV="1">
            <a:off x="6660162" y="3909850"/>
            <a:ext cx="0" cy="178675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49DD85B-2B0E-D147-9D31-AF681BC93959}"/>
              </a:ext>
            </a:extLst>
          </p:cNvPr>
          <p:cNvCxnSpPr>
            <a:cxnSpLocks/>
          </p:cNvCxnSpPr>
          <p:nvPr/>
        </p:nvCxnSpPr>
        <p:spPr>
          <a:xfrm flipV="1">
            <a:off x="6660162" y="3279229"/>
            <a:ext cx="0" cy="178675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BEEF2A-29B9-8C4A-A994-AE2873EC9B45}"/>
              </a:ext>
            </a:extLst>
          </p:cNvPr>
          <p:cNvCxnSpPr>
            <a:cxnSpLocks/>
          </p:cNvCxnSpPr>
          <p:nvPr/>
        </p:nvCxnSpPr>
        <p:spPr>
          <a:xfrm flipV="1">
            <a:off x="6660162" y="2816774"/>
            <a:ext cx="0" cy="178675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1169F9F-2A34-1C4B-8648-89F9AE0D78B7}"/>
              </a:ext>
            </a:extLst>
          </p:cNvPr>
          <p:cNvSpPr txBox="1"/>
          <p:nvPr/>
        </p:nvSpPr>
        <p:spPr>
          <a:xfrm rot="5400000">
            <a:off x="6544309" y="290650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E51A99F-F4FB-6C48-8C2D-6A25FE74DE40}"/>
              </a:ext>
            </a:extLst>
          </p:cNvPr>
          <p:cNvCxnSpPr>
            <a:cxnSpLocks/>
          </p:cNvCxnSpPr>
          <p:nvPr/>
        </p:nvCxnSpPr>
        <p:spPr>
          <a:xfrm flipV="1">
            <a:off x="6660162" y="4540473"/>
            <a:ext cx="0" cy="210201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E4BEDE68-0105-3243-BC6E-7E253FC12C55}"/>
              </a:ext>
            </a:extLst>
          </p:cNvPr>
          <p:cNvSpPr/>
          <p:nvPr/>
        </p:nvSpPr>
        <p:spPr>
          <a:xfrm>
            <a:off x="6560314" y="4750674"/>
            <a:ext cx="199696" cy="1996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/>
              <a:t>+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4B2CF61-F7EC-A74F-BA9B-2C6EED550282}"/>
              </a:ext>
            </a:extLst>
          </p:cNvPr>
          <p:cNvCxnSpPr>
            <a:cxnSpLocks/>
          </p:cNvCxnSpPr>
          <p:nvPr/>
        </p:nvCxnSpPr>
        <p:spPr>
          <a:xfrm flipV="1">
            <a:off x="6660162" y="4960887"/>
            <a:ext cx="0" cy="210201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A9578DC-18C9-F245-BFD8-8D1322FAB607}"/>
              </a:ext>
            </a:extLst>
          </p:cNvPr>
          <p:cNvSpPr/>
          <p:nvPr/>
        </p:nvSpPr>
        <p:spPr>
          <a:xfrm>
            <a:off x="5982245" y="5192111"/>
            <a:ext cx="1376856" cy="451944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Embedding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C64FFD7-DA6C-D84B-8EF9-1B1FB70F0264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6660159" y="5633550"/>
            <a:ext cx="3" cy="389674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242248-0E26-194D-B636-9178383D410A}"/>
              </a:ext>
            </a:extLst>
          </p:cNvPr>
          <p:cNvCxnSpPr>
            <a:cxnSpLocks/>
          </p:cNvCxnSpPr>
          <p:nvPr/>
        </p:nvCxnSpPr>
        <p:spPr>
          <a:xfrm flipH="1">
            <a:off x="6767195" y="4850524"/>
            <a:ext cx="206880" cy="0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5E69968-615E-614D-B4CC-45E2746EA5CE}"/>
              </a:ext>
            </a:extLst>
          </p:cNvPr>
          <p:cNvSpPr txBox="1"/>
          <p:nvPr/>
        </p:nvSpPr>
        <p:spPr>
          <a:xfrm>
            <a:off x="6909579" y="4588912"/>
            <a:ext cx="98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400"/>
              <a:t>Positional</a:t>
            </a:r>
          </a:p>
          <a:p>
            <a:r>
              <a:rPr lang="en-VN" sz="1400"/>
              <a:t>Encoding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555A1B6-E0F0-2D46-BF9A-E748FC35A8BD}"/>
              </a:ext>
            </a:extLst>
          </p:cNvPr>
          <p:cNvSpPr txBox="1"/>
          <p:nvPr/>
        </p:nvSpPr>
        <p:spPr>
          <a:xfrm>
            <a:off x="6170008" y="6023224"/>
            <a:ext cx="98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1400"/>
              <a:t>Outputs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7B4DEE3-E814-6642-AC26-1DE317EDCC73}"/>
              </a:ext>
            </a:extLst>
          </p:cNvPr>
          <p:cNvCxnSpPr>
            <a:cxnSpLocks/>
            <a:stCxn id="106" idx="3"/>
            <a:endCxn id="52" idx="1"/>
          </p:cNvCxnSpPr>
          <p:nvPr/>
        </p:nvCxnSpPr>
        <p:spPr>
          <a:xfrm flipV="1">
            <a:off x="4861586" y="2593428"/>
            <a:ext cx="1110148" cy="10510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F433608-B2ED-EB47-93B6-B57F4AC175F3}"/>
              </a:ext>
            </a:extLst>
          </p:cNvPr>
          <p:cNvCxnSpPr>
            <a:cxnSpLocks/>
            <a:stCxn id="106" idx="3"/>
          </p:cNvCxnSpPr>
          <p:nvPr/>
        </p:nvCxnSpPr>
        <p:spPr>
          <a:xfrm>
            <a:off x="4861586" y="2603938"/>
            <a:ext cx="835256" cy="1109500"/>
          </a:xfrm>
          <a:prstGeom prst="straightConnector1">
            <a:avLst/>
          </a:prstGeom>
          <a:ln w="19050">
            <a:solidFill>
              <a:srgbClr val="0A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4F4AB76-B3D2-F146-9D35-72B7793B64BE}"/>
              </a:ext>
            </a:extLst>
          </p:cNvPr>
          <p:cNvCxnSpPr>
            <a:cxnSpLocks/>
          </p:cNvCxnSpPr>
          <p:nvPr/>
        </p:nvCxnSpPr>
        <p:spPr>
          <a:xfrm>
            <a:off x="5696842" y="4335519"/>
            <a:ext cx="295913" cy="0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1F22DBE-F193-1248-98AB-A710D7D59644}"/>
              </a:ext>
            </a:extLst>
          </p:cNvPr>
          <p:cNvCxnSpPr>
            <a:cxnSpLocks/>
          </p:cNvCxnSpPr>
          <p:nvPr/>
        </p:nvCxnSpPr>
        <p:spPr>
          <a:xfrm>
            <a:off x="5696842" y="3704898"/>
            <a:ext cx="295913" cy="0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DDD8B84-0905-3A4A-8C25-A089FB4D7324}"/>
              </a:ext>
            </a:extLst>
          </p:cNvPr>
          <p:cNvCxnSpPr>
            <a:cxnSpLocks/>
            <a:stCxn id="106" idx="3"/>
          </p:cNvCxnSpPr>
          <p:nvPr/>
        </p:nvCxnSpPr>
        <p:spPr>
          <a:xfrm>
            <a:off x="4861586" y="2603938"/>
            <a:ext cx="835256" cy="1729281"/>
          </a:xfrm>
          <a:prstGeom prst="straightConnector1">
            <a:avLst/>
          </a:prstGeom>
          <a:ln w="19050">
            <a:solidFill>
              <a:srgbClr val="0A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D7D4284-0727-6B48-8D9D-B3FE0323A3AB}"/>
              </a:ext>
            </a:extLst>
          </p:cNvPr>
          <p:cNvSpPr/>
          <p:nvPr/>
        </p:nvSpPr>
        <p:spPr>
          <a:xfrm>
            <a:off x="5992755" y="1792017"/>
            <a:ext cx="1376856" cy="30217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35D20D7C-CC35-B94A-8FCF-96DD99891540}"/>
              </a:ext>
            </a:extLst>
          </p:cNvPr>
          <p:cNvSpPr/>
          <p:nvPr/>
        </p:nvSpPr>
        <p:spPr>
          <a:xfrm>
            <a:off x="5971734" y="1244008"/>
            <a:ext cx="1376856" cy="30217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Softmax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1CE4DB0-6B7F-2C41-8651-0F8EE3465C8B}"/>
              </a:ext>
            </a:extLst>
          </p:cNvPr>
          <p:cNvCxnSpPr>
            <a:cxnSpLocks/>
          </p:cNvCxnSpPr>
          <p:nvPr/>
        </p:nvCxnSpPr>
        <p:spPr>
          <a:xfrm flipV="1">
            <a:off x="6660159" y="2112579"/>
            <a:ext cx="0" cy="254877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20DEED8-2C06-404E-9895-8ACF99737ADD}"/>
              </a:ext>
            </a:extLst>
          </p:cNvPr>
          <p:cNvCxnSpPr>
            <a:cxnSpLocks/>
          </p:cNvCxnSpPr>
          <p:nvPr/>
        </p:nvCxnSpPr>
        <p:spPr>
          <a:xfrm flipV="1">
            <a:off x="6660159" y="1545020"/>
            <a:ext cx="0" cy="254877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7D12464-802A-F346-B5CC-F8B886DB4738}"/>
              </a:ext>
            </a:extLst>
          </p:cNvPr>
          <p:cNvCxnSpPr>
            <a:cxnSpLocks/>
          </p:cNvCxnSpPr>
          <p:nvPr/>
        </p:nvCxnSpPr>
        <p:spPr>
          <a:xfrm flipV="1">
            <a:off x="6660159" y="945928"/>
            <a:ext cx="0" cy="296923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1B1C147-A86E-814E-9871-5B405E80DEF5}"/>
              </a:ext>
            </a:extLst>
          </p:cNvPr>
          <p:cNvSpPr/>
          <p:nvPr/>
        </p:nvSpPr>
        <p:spPr>
          <a:xfrm>
            <a:off x="5430445" y="2270233"/>
            <a:ext cx="2463059" cy="2861442"/>
          </a:xfrm>
          <a:prstGeom prst="rect">
            <a:avLst/>
          </a:prstGeom>
          <a:noFill/>
          <a:ln w="12700">
            <a:solidFill>
              <a:srgbClr val="0A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33E7D89-CCD0-4649-BF2A-4AE9F520555C}"/>
              </a:ext>
            </a:extLst>
          </p:cNvPr>
          <p:cNvSpPr/>
          <p:nvPr/>
        </p:nvSpPr>
        <p:spPr>
          <a:xfrm>
            <a:off x="5430445" y="1119280"/>
            <a:ext cx="2463059" cy="1111542"/>
          </a:xfrm>
          <a:prstGeom prst="rect">
            <a:avLst/>
          </a:prstGeom>
          <a:noFill/>
          <a:ln w="12700">
            <a:solidFill>
              <a:srgbClr val="0A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81B8BC2-17F9-0745-8B85-FE0AB81BB24A}"/>
              </a:ext>
            </a:extLst>
          </p:cNvPr>
          <p:cNvSpPr txBox="1"/>
          <p:nvPr/>
        </p:nvSpPr>
        <p:spPr>
          <a:xfrm>
            <a:off x="5435356" y="597963"/>
            <a:ext cx="3708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/>
              <a:t>P(</a:t>
            </a:r>
            <a:r>
              <a:rPr lang="en-VN" sz="1400" i="1"/>
              <a:t>next-word </a:t>
            </a:r>
            <a:r>
              <a:rPr lang="en-VN" sz="1400">
                <a:solidFill>
                  <a:srgbClr val="0000FF"/>
                </a:solidFill>
              </a:rPr>
              <a:t>|</a:t>
            </a:r>
            <a:r>
              <a:rPr lang="en-VN" sz="1400"/>
              <a:t> </a:t>
            </a:r>
            <a:r>
              <a:rPr lang="en-VN" sz="1400" i="1"/>
              <a:t>Inputs, previous-predicted-words</a:t>
            </a:r>
            <a:r>
              <a:rPr lang="en-VN" sz="14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6E9A757-A728-754A-A479-C1BAD47F38C7}"/>
              </a:ext>
            </a:extLst>
          </p:cNvPr>
          <p:cNvSpPr txBox="1"/>
          <p:nvPr/>
        </p:nvSpPr>
        <p:spPr>
          <a:xfrm>
            <a:off x="3480783" y="588932"/>
            <a:ext cx="2027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 b="1"/>
              <a:t>Conditional Distribution:</a:t>
            </a:r>
          </a:p>
          <a:p>
            <a:r>
              <a:rPr lang="en-US" sz="1400" b="1"/>
              <a:t>(vocab-size,)</a:t>
            </a:r>
            <a:endParaRPr lang="en-VN" sz="1400" b="1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79CD550-0018-B74F-B49B-58734C69AA82}"/>
              </a:ext>
            </a:extLst>
          </p:cNvPr>
          <p:cNvSpPr/>
          <p:nvPr/>
        </p:nvSpPr>
        <p:spPr>
          <a:xfrm>
            <a:off x="4759110" y="2552700"/>
            <a:ext cx="102476" cy="102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30A6832-432C-AD41-88DE-D4FB31801AED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4273007" y="2603938"/>
            <a:ext cx="486103" cy="0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6730714E-3385-FF4A-BE1B-69B7D89820AC}"/>
              </a:ext>
            </a:extLst>
          </p:cNvPr>
          <p:cNvSpPr txBox="1"/>
          <p:nvPr/>
        </p:nvSpPr>
        <p:spPr>
          <a:xfrm>
            <a:off x="1272012" y="21016"/>
            <a:ext cx="3138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solidFill>
                  <a:srgbClr val="0000FF"/>
                </a:solidFill>
              </a:rPr>
              <a:t>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148317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4C3FF8FF-85DF-4949-B58F-24EE78922276}"/>
              </a:ext>
            </a:extLst>
          </p:cNvPr>
          <p:cNvSpPr/>
          <p:nvPr/>
        </p:nvSpPr>
        <p:spPr>
          <a:xfrm>
            <a:off x="630623" y="1451219"/>
            <a:ext cx="8177041" cy="835182"/>
          </a:xfrm>
          <a:prstGeom prst="rect">
            <a:avLst/>
          </a:prstGeom>
          <a:noFill/>
          <a:ln w="12700">
            <a:solidFill>
              <a:srgbClr val="0A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E98457-0BC0-C842-947B-BD9919715DCE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2129968" y="2286401"/>
            <a:ext cx="0" cy="368654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DC89B2C-4DEC-ED4B-94CC-8E4990B8C5FD}"/>
              </a:ext>
            </a:extLst>
          </p:cNvPr>
          <p:cNvSpPr txBox="1"/>
          <p:nvPr/>
        </p:nvSpPr>
        <p:spPr>
          <a:xfrm>
            <a:off x="1639817" y="2655055"/>
            <a:ext cx="98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1400"/>
              <a:t>Inputs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C64FFD7-DA6C-D84B-8EF9-1B1FB70F0264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7294677" y="2265381"/>
            <a:ext cx="3" cy="389674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555A1B6-E0F0-2D46-BF9A-E748FC35A8BD}"/>
              </a:ext>
            </a:extLst>
          </p:cNvPr>
          <p:cNvSpPr txBox="1"/>
          <p:nvPr/>
        </p:nvSpPr>
        <p:spPr>
          <a:xfrm>
            <a:off x="6804526" y="2655055"/>
            <a:ext cx="98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1400"/>
              <a:t>Outputs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94F90C-2709-C844-8B56-FCE427A36028}"/>
              </a:ext>
            </a:extLst>
          </p:cNvPr>
          <p:cNvCxnSpPr>
            <a:cxnSpLocks/>
          </p:cNvCxnSpPr>
          <p:nvPr/>
        </p:nvCxnSpPr>
        <p:spPr>
          <a:xfrm flipV="1">
            <a:off x="5351783" y="1049582"/>
            <a:ext cx="3" cy="389674"/>
          </a:xfrm>
          <a:prstGeom prst="straightConnector1">
            <a:avLst/>
          </a:prstGeom>
          <a:ln w="19050">
            <a:solidFill>
              <a:srgbClr val="0A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B114C5-B200-8343-A028-896626F837B5}"/>
              </a:ext>
            </a:extLst>
          </p:cNvPr>
          <p:cNvSpPr txBox="1"/>
          <p:nvPr/>
        </p:nvSpPr>
        <p:spPr>
          <a:xfrm>
            <a:off x="3978463" y="1684144"/>
            <a:ext cx="18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Translation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858E9-04E3-914E-BBBF-16F1A32663E4}"/>
              </a:ext>
            </a:extLst>
          </p:cNvPr>
          <p:cNvSpPr txBox="1"/>
          <p:nvPr/>
        </p:nvSpPr>
        <p:spPr>
          <a:xfrm>
            <a:off x="5603536" y="2894659"/>
            <a:ext cx="295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I like deep learning technique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51E13-DBD1-5044-B733-7896D7D1A03A}"/>
              </a:ext>
            </a:extLst>
          </p:cNvPr>
          <p:cNvSpPr txBox="1"/>
          <p:nvPr/>
        </p:nvSpPr>
        <p:spPr>
          <a:xfrm>
            <a:off x="902883" y="2894659"/>
            <a:ext cx="256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Tôi thích kỹ thuật học sâu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4E3310-79BF-F244-9156-D0FBA996639C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3467816" y="3079325"/>
            <a:ext cx="2135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04CA68-C767-A941-91E6-C346C813AB40}"/>
              </a:ext>
            </a:extLst>
          </p:cNvPr>
          <p:cNvSpPr txBox="1"/>
          <p:nvPr/>
        </p:nvSpPr>
        <p:spPr>
          <a:xfrm>
            <a:off x="3747270" y="2778166"/>
            <a:ext cx="1284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>
                <a:solidFill>
                  <a:srgbClr val="0000FF"/>
                </a:solidFill>
              </a:rPr>
              <a:t>translate to</a:t>
            </a:r>
          </a:p>
          <a:p>
            <a:pPr algn="ctr"/>
            <a:r>
              <a:rPr lang="en-VN" b="1">
                <a:solidFill>
                  <a:srgbClr val="0000FF"/>
                </a:solidFill>
              </a:rPr>
              <a:t>HOW?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5AE072-1FF9-3541-8265-7DF8DA76526A}"/>
              </a:ext>
            </a:extLst>
          </p:cNvPr>
          <p:cNvSpPr txBox="1"/>
          <p:nvPr/>
        </p:nvSpPr>
        <p:spPr>
          <a:xfrm>
            <a:off x="4221558" y="4297084"/>
            <a:ext cx="2527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/>
              <a:t>3. Decode</a:t>
            </a:r>
            <a:r>
              <a:rPr lang="en-VN" sz="1600">
                <a:solidFill>
                  <a:srgbClr val="0000FF"/>
                </a:solidFill>
              </a:rPr>
              <a:t>(&lt;START&gt; I </a:t>
            </a:r>
            <a:r>
              <a:rPr lang="en-VN" sz="1600">
                <a:sym typeface="Wingdings" pitchFamily="2" charset="2"/>
              </a:rPr>
              <a:t> like</a:t>
            </a:r>
            <a:r>
              <a:rPr lang="en-VN" sz="160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51B10B-4BA0-BD4B-AFB2-5644A1DF065F}"/>
              </a:ext>
            </a:extLst>
          </p:cNvPr>
          <p:cNvSpPr txBox="1"/>
          <p:nvPr/>
        </p:nvSpPr>
        <p:spPr>
          <a:xfrm>
            <a:off x="572825" y="3964114"/>
            <a:ext cx="3232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/>
              <a:t>1. Encode(Tôi thích kỹ thuật học sâu)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BC8E6A-CC7E-2644-9637-DC4A87AA2AE6}"/>
              </a:ext>
            </a:extLst>
          </p:cNvPr>
          <p:cNvSpPr txBox="1"/>
          <p:nvPr/>
        </p:nvSpPr>
        <p:spPr>
          <a:xfrm>
            <a:off x="4221558" y="3932595"/>
            <a:ext cx="219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/>
              <a:t>2. Decode</a:t>
            </a:r>
            <a:r>
              <a:rPr lang="en-VN" sz="1600">
                <a:solidFill>
                  <a:srgbClr val="0000FF"/>
                </a:solidFill>
              </a:rPr>
              <a:t>(&lt;START&gt;</a:t>
            </a:r>
            <a:r>
              <a:rPr lang="en-VN" sz="1600"/>
              <a:t>) </a:t>
            </a:r>
            <a:r>
              <a:rPr lang="en-VN" sz="1600">
                <a:sym typeface="Wingdings" pitchFamily="2" charset="2"/>
              </a:rPr>
              <a:t> I</a:t>
            </a:r>
            <a:endParaRPr lang="en-VN" sz="16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254A64-0861-4140-90DE-19A947C60CA2}"/>
              </a:ext>
            </a:extLst>
          </p:cNvPr>
          <p:cNvSpPr txBox="1"/>
          <p:nvPr/>
        </p:nvSpPr>
        <p:spPr>
          <a:xfrm>
            <a:off x="4221558" y="5755040"/>
            <a:ext cx="4885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/>
              <a:t>7. Decode</a:t>
            </a:r>
            <a:r>
              <a:rPr lang="en-VN" sz="1600">
                <a:solidFill>
                  <a:srgbClr val="0000FF"/>
                </a:solidFill>
              </a:rPr>
              <a:t>(&lt;START&gt; I like deep learning technique</a:t>
            </a:r>
            <a:r>
              <a:rPr lang="en-VN" sz="1600"/>
              <a:t>) &lt;EOS&gt;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5FBCDF8-E08B-7E4F-90D9-A796D71BE865}"/>
              </a:ext>
            </a:extLst>
          </p:cNvPr>
          <p:cNvSpPr txBox="1"/>
          <p:nvPr/>
        </p:nvSpPr>
        <p:spPr>
          <a:xfrm>
            <a:off x="4221558" y="4661573"/>
            <a:ext cx="29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/>
              <a:t>4. Decode</a:t>
            </a:r>
            <a:r>
              <a:rPr lang="en-VN" sz="1600">
                <a:solidFill>
                  <a:srgbClr val="0000FF"/>
                </a:solidFill>
              </a:rPr>
              <a:t>(&lt;START&gt; I like </a:t>
            </a:r>
            <a:r>
              <a:rPr lang="en-VN" sz="1600">
                <a:sym typeface="Wingdings" pitchFamily="2" charset="2"/>
              </a:rPr>
              <a:t> deep</a:t>
            </a:r>
            <a:r>
              <a:rPr lang="en-VN" sz="1600"/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B0BDCFB-EE7D-7D40-A482-8C36312F7E6F}"/>
              </a:ext>
            </a:extLst>
          </p:cNvPr>
          <p:cNvSpPr txBox="1"/>
          <p:nvPr/>
        </p:nvSpPr>
        <p:spPr>
          <a:xfrm>
            <a:off x="4221558" y="5026062"/>
            <a:ext cx="3717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/>
              <a:t>5. Decode</a:t>
            </a:r>
            <a:r>
              <a:rPr lang="en-VN" sz="1600">
                <a:solidFill>
                  <a:srgbClr val="0000FF"/>
                </a:solidFill>
              </a:rPr>
              <a:t>(&lt;START&gt; I like deep </a:t>
            </a:r>
            <a:r>
              <a:rPr lang="en-VN" sz="1600">
                <a:sym typeface="Wingdings" pitchFamily="2" charset="2"/>
              </a:rPr>
              <a:t> learning</a:t>
            </a:r>
            <a:r>
              <a:rPr lang="en-VN" sz="1600"/>
              <a:t>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112D92-9FA1-CE4F-80B7-8E01C9082699}"/>
              </a:ext>
            </a:extLst>
          </p:cNvPr>
          <p:cNvSpPr txBox="1"/>
          <p:nvPr/>
        </p:nvSpPr>
        <p:spPr>
          <a:xfrm>
            <a:off x="4221558" y="5390551"/>
            <a:ext cx="4598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/>
              <a:t>6. Decode</a:t>
            </a:r>
            <a:r>
              <a:rPr lang="en-VN" sz="1600">
                <a:solidFill>
                  <a:srgbClr val="0000FF"/>
                </a:solidFill>
              </a:rPr>
              <a:t>(&lt;START&gt; I like deep </a:t>
            </a:r>
            <a:r>
              <a:rPr lang="en-VN" sz="1600">
                <a:solidFill>
                  <a:srgbClr val="0000FF"/>
                </a:solidFill>
                <a:sym typeface="Wingdings" pitchFamily="2" charset="2"/>
              </a:rPr>
              <a:t>learning</a:t>
            </a:r>
            <a:r>
              <a:rPr lang="en-VN" sz="1600">
                <a:solidFill>
                  <a:srgbClr val="0000FF"/>
                </a:solidFill>
              </a:rPr>
              <a:t> </a:t>
            </a:r>
            <a:r>
              <a:rPr lang="en-VN" sz="1600">
                <a:sym typeface="Wingdings" pitchFamily="2" charset="2"/>
              </a:rPr>
              <a:t> technique</a:t>
            </a:r>
            <a:r>
              <a:rPr lang="en-VN" sz="1600"/>
              <a:t>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FAA8CE0-AED9-BF49-80EA-B1E7345FB7B8}"/>
              </a:ext>
            </a:extLst>
          </p:cNvPr>
          <p:cNvSpPr txBox="1"/>
          <p:nvPr/>
        </p:nvSpPr>
        <p:spPr>
          <a:xfrm>
            <a:off x="4221558" y="6119528"/>
            <a:ext cx="3940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/>
              <a:t>8. Stop, return: I like deep learning technique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3DAE8E6-8B04-4547-86EF-B517268111C1}"/>
              </a:ext>
            </a:extLst>
          </p:cNvPr>
          <p:cNvSpPr txBox="1"/>
          <p:nvPr/>
        </p:nvSpPr>
        <p:spPr>
          <a:xfrm>
            <a:off x="5232281" y="732774"/>
            <a:ext cx="3708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/>
              <a:t>P(</a:t>
            </a:r>
            <a:r>
              <a:rPr lang="en-VN" sz="1400" i="1"/>
              <a:t>next-word </a:t>
            </a:r>
            <a:r>
              <a:rPr lang="en-VN" sz="1400">
                <a:solidFill>
                  <a:srgbClr val="0000FF"/>
                </a:solidFill>
              </a:rPr>
              <a:t>|</a:t>
            </a:r>
            <a:r>
              <a:rPr lang="en-VN" sz="1400"/>
              <a:t> </a:t>
            </a:r>
            <a:r>
              <a:rPr lang="en-VN" sz="1400" i="1"/>
              <a:t>Inputs, previous-predicted-words</a:t>
            </a:r>
            <a:r>
              <a:rPr lang="en-VN" sz="14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03C650-1496-1342-B01B-E8B0F35F800E}"/>
              </a:ext>
            </a:extLst>
          </p:cNvPr>
          <p:cNvSpPr txBox="1"/>
          <p:nvPr/>
        </p:nvSpPr>
        <p:spPr>
          <a:xfrm>
            <a:off x="3277708" y="723743"/>
            <a:ext cx="2027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 b="1"/>
              <a:t>Conditional Distribution:</a:t>
            </a:r>
          </a:p>
          <a:p>
            <a:r>
              <a:rPr lang="en-US" sz="1400" b="1"/>
              <a:t>(vocab-size,)</a:t>
            </a:r>
            <a:endParaRPr lang="en-VN" sz="1400" b="1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74B41F-5422-C14B-99FA-27AE4DAB8774}"/>
              </a:ext>
            </a:extLst>
          </p:cNvPr>
          <p:cNvSpPr txBox="1"/>
          <p:nvPr/>
        </p:nvSpPr>
        <p:spPr>
          <a:xfrm>
            <a:off x="1272012" y="21016"/>
            <a:ext cx="3138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solidFill>
                  <a:srgbClr val="0000FF"/>
                </a:solidFill>
              </a:rPr>
              <a:t>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152170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EF08310-4D0B-4E4B-8EE5-1B226A44A499}"/>
              </a:ext>
            </a:extLst>
          </p:cNvPr>
          <p:cNvGrpSpPr/>
          <p:nvPr/>
        </p:nvGrpSpPr>
        <p:grpSpPr>
          <a:xfrm>
            <a:off x="4274825" y="1513205"/>
            <a:ext cx="2764221" cy="4235063"/>
            <a:chOff x="5171088" y="796974"/>
            <a:chExt cx="2764221" cy="423506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85045C5-8F8B-844D-91A0-43E722CA1B63}"/>
                </a:ext>
              </a:extLst>
            </p:cNvPr>
            <p:cNvGrpSpPr/>
            <p:nvPr/>
          </p:nvGrpSpPr>
          <p:grpSpPr>
            <a:xfrm>
              <a:off x="5536595" y="3084604"/>
              <a:ext cx="2042310" cy="1947433"/>
              <a:chOff x="2326782" y="2829576"/>
              <a:chExt cx="2042310" cy="1947433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8B172579-80C8-7649-A879-14B158FFF9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9092" y="3112427"/>
                <a:ext cx="0" cy="1263653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3881694C-DF7B-954A-8307-655776AED124}"/>
                  </a:ext>
                </a:extLst>
              </p:cNvPr>
              <p:cNvGrpSpPr/>
              <p:nvPr/>
            </p:nvGrpSpPr>
            <p:grpSpPr>
              <a:xfrm>
                <a:off x="2326782" y="3430513"/>
                <a:ext cx="1933604" cy="1346496"/>
                <a:chOff x="1726180" y="3362093"/>
                <a:chExt cx="1933604" cy="1346496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A8468E6F-21E0-9B47-98EE-8817E884F048}"/>
                    </a:ext>
                  </a:extLst>
                </p:cNvPr>
                <p:cNvSpPr/>
                <p:nvPr/>
              </p:nvSpPr>
              <p:spPr>
                <a:xfrm>
                  <a:off x="1727645" y="3362093"/>
                  <a:ext cx="1932139" cy="506523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9050">
                  <a:solidFill>
                    <a:srgbClr val="0A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VN" sz="1600">
                      <a:solidFill>
                        <a:schemeClr val="tx1"/>
                      </a:solidFill>
                      <a:latin typeface="+mj-lt"/>
                    </a:rPr>
                    <a:t>Multi-heads</a:t>
                  </a:r>
                  <a:br>
                    <a:rPr lang="en-VN" sz="1600">
                      <a:solidFill>
                        <a:schemeClr val="tx1"/>
                      </a:solidFill>
                      <a:latin typeface="+mj-lt"/>
                    </a:rPr>
                  </a:br>
                  <a:r>
                    <a:rPr lang="en-VN" sz="1600">
                      <a:solidFill>
                        <a:schemeClr val="tx1"/>
                      </a:solidFill>
                      <a:latin typeface="+mj-lt"/>
                    </a:rPr>
                    <a:t>Self-Attention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B03E651-4B10-684D-883F-5A7E093DC4A5}"/>
                    </a:ext>
                  </a:extLst>
                </p:cNvPr>
                <p:cNvSpPr/>
                <p:nvPr/>
              </p:nvSpPr>
              <p:spPr>
                <a:xfrm>
                  <a:off x="2570746" y="4233185"/>
                  <a:ext cx="160402" cy="148951"/>
                </a:xfrm>
                <a:prstGeom prst="rect">
                  <a:avLst/>
                </a:prstGeom>
                <a:solidFill>
                  <a:srgbClr val="0A0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VN"/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54DAE210-1872-A44F-B5C8-DC31311D3780}"/>
                    </a:ext>
                  </a:extLst>
                </p:cNvPr>
                <p:cNvCxnSpPr>
                  <a:cxnSpLocks/>
                  <a:stCxn id="14" idx="1"/>
                </p:cNvCxnSpPr>
                <p:nvPr/>
              </p:nvCxnSpPr>
              <p:spPr>
                <a:xfrm flipH="1" flipV="1">
                  <a:off x="1969152" y="4089923"/>
                  <a:ext cx="601594" cy="217738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E27E3A51-84D8-704D-ADE1-31EA733A4467}"/>
                    </a:ext>
                  </a:extLst>
                </p:cNvPr>
                <p:cNvCxnSpPr>
                  <a:cxnSpLocks/>
                  <a:endCxn id="14" idx="3"/>
                </p:cNvCxnSpPr>
                <p:nvPr/>
              </p:nvCxnSpPr>
              <p:spPr>
                <a:xfrm flipH="1">
                  <a:off x="2731148" y="4098283"/>
                  <a:ext cx="591072" cy="209378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6CB420-64B1-634D-A234-9EBE9F7F5ECC}"/>
                    </a:ext>
                  </a:extLst>
                </p:cNvPr>
                <p:cNvSpPr txBox="1"/>
                <p:nvPr/>
              </p:nvSpPr>
              <p:spPr>
                <a:xfrm>
                  <a:off x="1726180" y="3850291"/>
                  <a:ext cx="29046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VN" sz="1400" b="1">
                      <a:solidFill>
                        <a:srgbClr val="FF0000"/>
                      </a:solidFill>
                    </a:rPr>
                    <a:t>V</a:t>
                  </a:r>
                  <a:endParaRPr lang="en-VN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0AACA02-644A-3847-B1F6-70A35F073651}"/>
                    </a:ext>
                  </a:extLst>
                </p:cNvPr>
                <p:cNvSpPr txBox="1"/>
                <p:nvPr/>
              </p:nvSpPr>
              <p:spPr>
                <a:xfrm>
                  <a:off x="2607716" y="3860759"/>
                  <a:ext cx="29046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VN" sz="1400" b="1">
                      <a:solidFill>
                        <a:srgbClr val="FF0000"/>
                      </a:solidFill>
                    </a:rPr>
                    <a:t>K</a:t>
                  </a:r>
                  <a:endParaRPr lang="en-VN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1BBDE7-A1C8-0341-8CFB-0AB6AE3522C0}"/>
                    </a:ext>
                  </a:extLst>
                </p:cNvPr>
                <p:cNvSpPr txBox="1"/>
                <p:nvPr/>
              </p:nvSpPr>
              <p:spPr>
                <a:xfrm>
                  <a:off x="3270447" y="3865258"/>
                  <a:ext cx="30809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VN" sz="1400" b="1">
                      <a:solidFill>
                        <a:srgbClr val="FF0000"/>
                      </a:solidFill>
                    </a:rPr>
                    <a:t>Q</a:t>
                  </a:r>
                  <a:endParaRPr lang="en-VN" b="1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0370828-FCC0-3643-8847-D1094494C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75344" y="3872442"/>
                  <a:ext cx="0" cy="228925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51E7E22F-7220-3C4F-B593-3E2C30A7C2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12477" y="3872442"/>
                  <a:ext cx="0" cy="228925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D0EF3F93-FE89-2F4E-B09A-43F289A93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0947" y="3855717"/>
                  <a:ext cx="0" cy="397370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CACCC04A-8764-004A-B910-F4694A7F0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0947" y="4367412"/>
                  <a:ext cx="0" cy="341177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5D28FB5-DDC0-CA48-881A-72E225A574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2852" y="3251552"/>
                <a:ext cx="0" cy="170252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B7C0CC15-CDD6-514F-B667-EFE53B332F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51549" y="2829576"/>
                <a:ext cx="0" cy="170252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0591A6CB-F601-3742-9217-7274F96112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63119" y="4376080"/>
                <a:ext cx="1105973" cy="5094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EA9976A-8172-7042-AF7A-FC5A04BEBD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8160" y="3116395"/>
                <a:ext cx="1010932" cy="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E9C107D-8350-7C4E-9D1A-DA86A1BB3DCF}"/>
                  </a:ext>
                </a:extLst>
              </p:cNvPr>
              <p:cNvGrpSpPr/>
              <p:nvPr/>
            </p:nvGrpSpPr>
            <p:grpSpPr>
              <a:xfrm>
                <a:off x="3037507" y="2948261"/>
                <a:ext cx="410690" cy="369332"/>
                <a:chOff x="4947429" y="2526359"/>
                <a:chExt cx="410690" cy="369332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92EFCEB-A9AD-3C49-8C08-C34F66385D74}"/>
                    </a:ext>
                  </a:extLst>
                </p:cNvPr>
                <p:cNvSpPr/>
                <p:nvPr/>
              </p:nvSpPr>
              <p:spPr>
                <a:xfrm>
                  <a:off x="5024176" y="2592475"/>
                  <a:ext cx="237101" cy="2371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VN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9DBE929-16C8-C442-8AA9-6740F54FE7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7429" y="2526359"/>
                      <a:ext cx="4106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vi-VN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VN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9DBE929-16C8-C442-8AA9-6740F54FE7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47429" y="2526359"/>
                      <a:ext cx="410690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V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5F4C90-6B5D-FF4E-AA01-06C4B50F6FFB}"/>
                </a:ext>
              </a:extLst>
            </p:cNvPr>
            <p:cNvGrpSpPr/>
            <p:nvPr/>
          </p:nvGrpSpPr>
          <p:grpSpPr>
            <a:xfrm>
              <a:off x="5525708" y="1373325"/>
              <a:ext cx="2031710" cy="1499095"/>
              <a:chOff x="4687506" y="2229125"/>
              <a:chExt cx="2031710" cy="1499095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C05A293D-BE8E-EC47-A2FE-455372D57E36}"/>
                  </a:ext>
                </a:extLst>
              </p:cNvPr>
              <p:cNvSpPr/>
              <p:nvPr/>
            </p:nvSpPr>
            <p:spPr>
              <a:xfrm>
                <a:off x="4687506" y="2857206"/>
                <a:ext cx="1933602" cy="34931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rgbClr val="0A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600">
                    <a:solidFill>
                      <a:schemeClr val="tx1"/>
                    </a:solidFill>
                  </a:rPr>
                  <a:t>Linear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ABE81B-B641-7145-B41C-D2C39366B0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3612" y="3206516"/>
                <a:ext cx="0" cy="521704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C496D96-1303-8441-840F-915E2228A4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3612" y="2229125"/>
                <a:ext cx="0" cy="15352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B4A10EE-5DBB-DE41-A71D-6EE2F8A492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1856" y="2492152"/>
                <a:ext cx="912177" cy="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7157A1C-4DBA-0645-AAED-0C298E6279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53407" y="3465289"/>
                <a:ext cx="955418" cy="5166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E4CE502-9A03-A844-856A-5AE871B131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4033" y="2481449"/>
                <a:ext cx="15183" cy="978684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6153C25-D3E3-3C42-828C-9E937F9B48CD}"/>
                  </a:ext>
                </a:extLst>
              </p:cNvPr>
              <p:cNvSpPr/>
              <p:nvPr/>
            </p:nvSpPr>
            <p:spPr>
              <a:xfrm>
                <a:off x="5595520" y="3402096"/>
                <a:ext cx="159109" cy="147750"/>
              </a:xfrm>
              <a:prstGeom prst="rect">
                <a:avLst/>
              </a:prstGeom>
              <a:solidFill>
                <a:srgbClr val="0A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915B2FA-9E13-6F42-BE46-275D212BC4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3612" y="2624229"/>
                <a:ext cx="0" cy="232977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0021BB6-5D26-AB4D-9C97-5C3801A75C7E}"/>
                  </a:ext>
                </a:extLst>
              </p:cNvPr>
              <p:cNvGrpSpPr/>
              <p:nvPr/>
            </p:nvGrpSpPr>
            <p:grpSpPr>
              <a:xfrm>
                <a:off x="5483458" y="2308045"/>
                <a:ext cx="410690" cy="369332"/>
                <a:chOff x="3700677" y="3135072"/>
                <a:chExt cx="410690" cy="369332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8B40085-B3DC-7E4C-86D5-B456FCBD73B9}"/>
                    </a:ext>
                  </a:extLst>
                </p:cNvPr>
                <p:cNvSpPr/>
                <p:nvPr/>
              </p:nvSpPr>
              <p:spPr>
                <a:xfrm>
                  <a:off x="3769350" y="3206516"/>
                  <a:ext cx="243863" cy="2438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VN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7FEA196-4DCD-2D47-944A-B8FEAF3C48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0677" y="3135072"/>
                      <a:ext cx="4106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vi-VN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VN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7FEA196-4DCD-2D47-944A-B8FEAF3C48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00677" y="3135072"/>
                      <a:ext cx="410690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V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C1B65284-019D-554D-A581-8FB92C99AE80}"/>
                </a:ext>
              </a:extLst>
            </p:cNvPr>
            <p:cNvSpPr/>
            <p:nvPr/>
          </p:nvSpPr>
          <p:spPr>
            <a:xfrm>
              <a:off x="5536595" y="2858225"/>
              <a:ext cx="1933603" cy="213521"/>
            </a:xfrm>
            <a:prstGeom prst="roundRect">
              <a:avLst/>
            </a:prstGeom>
            <a:noFill/>
            <a:ln w="19050">
              <a:solidFill>
                <a:srgbClr val="0A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>
                  <a:solidFill>
                    <a:schemeClr val="tx1"/>
                  </a:solidFill>
                </a:rPr>
                <a:t>LayerNorm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C0532115-D4F5-2A4B-ABD6-B97972EB83ED}"/>
                </a:ext>
              </a:extLst>
            </p:cNvPr>
            <p:cNvSpPr/>
            <p:nvPr/>
          </p:nvSpPr>
          <p:spPr>
            <a:xfrm>
              <a:off x="5525707" y="1178625"/>
              <a:ext cx="1933603" cy="213521"/>
            </a:xfrm>
            <a:prstGeom prst="roundRect">
              <a:avLst/>
            </a:prstGeom>
            <a:noFill/>
            <a:ln w="19050">
              <a:solidFill>
                <a:srgbClr val="0A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>
                  <a:solidFill>
                    <a:schemeClr val="tx1"/>
                  </a:solidFill>
                </a:rPr>
                <a:t>LayerNorm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4D3776A-283E-7245-85C0-8E7AB1C6C209}"/>
                </a:ext>
              </a:extLst>
            </p:cNvPr>
            <p:cNvSpPr/>
            <p:nvPr/>
          </p:nvSpPr>
          <p:spPr>
            <a:xfrm>
              <a:off x="5171088" y="978146"/>
              <a:ext cx="2764221" cy="3885711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DE20F9A-7B3B-1140-B790-3AE2C80FB9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3276" y="796974"/>
              <a:ext cx="0" cy="38165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943124E-6EA0-1047-9B9D-353BB2D9B449}"/>
              </a:ext>
            </a:extLst>
          </p:cNvPr>
          <p:cNvSpPr txBox="1"/>
          <p:nvPr/>
        </p:nvSpPr>
        <p:spPr>
          <a:xfrm>
            <a:off x="1324305" y="454926"/>
            <a:ext cx="1819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solidFill>
                  <a:srgbClr val="0A00FF"/>
                </a:solidFill>
              </a:rPr>
              <a:t>Encoder &gt;&gt;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4B9BC62-8860-CF47-9FB5-39A277BE28AC}"/>
              </a:ext>
            </a:extLst>
          </p:cNvPr>
          <p:cNvGrpSpPr/>
          <p:nvPr/>
        </p:nvGrpSpPr>
        <p:grpSpPr>
          <a:xfrm>
            <a:off x="5020803" y="5816227"/>
            <a:ext cx="1279514" cy="343407"/>
            <a:chOff x="2526236" y="5431717"/>
            <a:chExt cx="1370735" cy="45587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635A0D1-3DC5-5744-8DFF-92A6CDC921C1}"/>
                </a:ext>
              </a:extLst>
            </p:cNvPr>
            <p:cNvGrpSpPr/>
            <p:nvPr/>
          </p:nvGrpSpPr>
          <p:grpSpPr>
            <a:xfrm>
              <a:off x="2526236" y="5431717"/>
              <a:ext cx="1370735" cy="152306"/>
              <a:chOff x="2526236" y="5431717"/>
              <a:chExt cx="1370735" cy="152306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E5A4DBF-0528-FF4B-BE95-4EB46B421606}"/>
                  </a:ext>
                </a:extLst>
              </p:cNvPr>
              <p:cNvSpPr/>
              <p:nvPr/>
            </p:nvSpPr>
            <p:spPr>
              <a:xfrm>
                <a:off x="2526236" y="5431717"/>
                <a:ext cx="230039" cy="152306"/>
              </a:xfrm>
              <a:prstGeom prst="rect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C0D9A79-D2B2-1C44-8824-86A8D60DB027}"/>
                  </a:ext>
                </a:extLst>
              </p:cNvPr>
              <p:cNvSpPr/>
              <p:nvPr/>
            </p:nvSpPr>
            <p:spPr>
              <a:xfrm>
                <a:off x="2755407" y="5431717"/>
                <a:ext cx="230039" cy="15230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AB5386FE-B523-044B-8549-F57F4B1CB357}"/>
                  </a:ext>
                </a:extLst>
              </p:cNvPr>
              <p:cNvSpPr/>
              <p:nvPr/>
            </p:nvSpPr>
            <p:spPr>
              <a:xfrm>
                <a:off x="2984579" y="5431717"/>
                <a:ext cx="230039" cy="15230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EF55670-D4E6-3842-8A0D-AE831B7573AA}"/>
                  </a:ext>
                </a:extLst>
              </p:cNvPr>
              <p:cNvSpPr/>
              <p:nvPr/>
            </p:nvSpPr>
            <p:spPr>
              <a:xfrm>
                <a:off x="3207721" y="5431717"/>
                <a:ext cx="230039" cy="15230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CCBE6E93-068E-A74C-AFC3-206A26A1CE8F}"/>
                  </a:ext>
                </a:extLst>
              </p:cNvPr>
              <p:cNvSpPr/>
              <p:nvPr/>
            </p:nvSpPr>
            <p:spPr>
              <a:xfrm>
                <a:off x="3436893" y="5431717"/>
                <a:ext cx="230039" cy="15230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5F3BDC7-9240-0949-B54C-6A3A4F7AB553}"/>
                  </a:ext>
                </a:extLst>
              </p:cNvPr>
              <p:cNvSpPr/>
              <p:nvPr/>
            </p:nvSpPr>
            <p:spPr>
              <a:xfrm>
                <a:off x="3666932" y="5431717"/>
                <a:ext cx="230039" cy="15230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5DFB68-932D-6148-A691-9B422B533454}"/>
                </a:ext>
              </a:extLst>
            </p:cNvPr>
            <p:cNvGrpSpPr/>
            <p:nvPr/>
          </p:nvGrpSpPr>
          <p:grpSpPr>
            <a:xfrm>
              <a:off x="2526236" y="5583500"/>
              <a:ext cx="1370735" cy="152306"/>
              <a:chOff x="2526236" y="5431717"/>
              <a:chExt cx="1370735" cy="15230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4C53C71-469C-0840-BB17-CE20DCFD2765}"/>
                  </a:ext>
                </a:extLst>
              </p:cNvPr>
              <p:cNvSpPr/>
              <p:nvPr/>
            </p:nvSpPr>
            <p:spPr>
              <a:xfrm>
                <a:off x="2526236" y="5431717"/>
                <a:ext cx="230039" cy="152306"/>
              </a:xfrm>
              <a:prstGeom prst="rect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90E49AC-2373-C146-BCEC-33AA670CF52D}"/>
                  </a:ext>
                </a:extLst>
              </p:cNvPr>
              <p:cNvSpPr/>
              <p:nvPr/>
            </p:nvSpPr>
            <p:spPr>
              <a:xfrm>
                <a:off x="2755407" y="5431717"/>
                <a:ext cx="230039" cy="15230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D511AE5-F7DC-264E-8521-8E1E029F2625}"/>
                  </a:ext>
                </a:extLst>
              </p:cNvPr>
              <p:cNvSpPr/>
              <p:nvPr/>
            </p:nvSpPr>
            <p:spPr>
              <a:xfrm>
                <a:off x="2984579" y="5431717"/>
                <a:ext cx="230039" cy="15230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C843A37-5658-DE44-B6E1-344DD90B3C27}"/>
                  </a:ext>
                </a:extLst>
              </p:cNvPr>
              <p:cNvSpPr/>
              <p:nvPr/>
            </p:nvSpPr>
            <p:spPr>
              <a:xfrm>
                <a:off x="3207721" y="5431717"/>
                <a:ext cx="230039" cy="15230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E0747FA-43C5-3749-BE96-B802ECBD43E8}"/>
                  </a:ext>
                </a:extLst>
              </p:cNvPr>
              <p:cNvSpPr/>
              <p:nvPr/>
            </p:nvSpPr>
            <p:spPr>
              <a:xfrm>
                <a:off x="3436893" y="5431717"/>
                <a:ext cx="230039" cy="15230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2C34742-8C17-1D4F-836B-F0CB9FF515C1}"/>
                  </a:ext>
                </a:extLst>
              </p:cNvPr>
              <p:cNvSpPr/>
              <p:nvPr/>
            </p:nvSpPr>
            <p:spPr>
              <a:xfrm>
                <a:off x="3666932" y="5431717"/>
                <a:ext cx="230039" cy="15230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3E30B62-617D-1846-9C23-80F8E3472CF2}"/>
                </a:ext>
              </a:extLst>
            </p:cNvPr>
            <p:cNvGrpSpPr/>
            <p:nvPr/>
          </p:nvGrpSpPr>
          <p:grpSpPr>
            <a:xfrm>
              <a:off x="2526236" y="5735283"/>
              <a:ext cx="1370735" cy="152306"/>
              <a:chOff x="2526236" y="5431717"/>
              <a:chExt cx="1370735" cy="152306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386D84C-EB93-DF42-8E61-E6FCAFCF3BD1}"/>
                  </a:ext>
                </a:extLst>
              </p:cNvPr>
              <p:cNvSpPr/>
              <p:nvPr/>
            </p:nvSpPr>
            <p:spPr>
              <a:xfrm>
                <a:off x="2526236" y="5431717"/>
                <a:ext cx="230039" cy="152306"/>
              </a:xfrm>
              <a:prstGeom prst="rect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60CA16A-BA80-E04B-9437-903DABE89DD7}"/>
                  </a:ext>
                </a:extLst>
              </p:cNvPr>
              <p:cNvSpPr/>
              <p:nvPr/>
            </p:nvSpPr>
            <p:spPr>
              <a:xfrm>
                <a:off x="2755407" y="5431717"/>
                <a:ext cx="230039" cy="15230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11B40E2-17A0-A243-BBA9-D9768C1E7D2E}"/>
                  </a:ext>
                </a:extLst>
              </p:cNvPr>
              <p:cNvSpPr/>
              <p:nvPr/>
            </p:nvSpPr>
            <p:spPr>
              <a:xfrm>
                <a:off x="2984579" y="5431717"/>
                <a:ext cx="230039" cy="15230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6AAC5A9-4447-0346-BA6C-6BCA3D5EEC84}"/>
                  </a:ext>
                </a:extLst>
              </p:cNvPr>
              <p:cNvSpPr/>
              <p:nvPr/>
            </p:nvSpPr>
            <p:spPr>
              <a:xfrm>
                <a:off x="3207721" y="5431717"/>
                <a:ext cx="230039" cy="15230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3C7BE32-1E1F-344F-8F7B-6FC0BA036881}"/>
                  </a:ext>
                </a:extLst>
              </p:cNvPr>
              <p:cNvSpPr/>
              <p:nvPr/>
            </p:nvSpPr>
            <p:spPr>
              <a:xfrm>
                <a:off x="3436893" y="5431717"/>
                <a:ext cx="230039" cy="15230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EDD65D9-DFEF-6548-98EB-D9C580F953EA}"/>
                  </a:ext>
                </a:extLst>
              </p:cNvPr>
              <p:cNvSpPr/>
              <p:nvPr/>
            </p:nvSpPr>
            <p:spPr>
              <a:xfrm>
                <a:off x="3666932" y="5431717"/>
                <a:ext cx="230039" cy="15230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340FD8D-BD88-074E-B899-DDB3FEFD347B}"/>
              </a:ext>
            </a:extLst>
          </p:cNvPr>
          <p:cNvGrpSpPr/>
          <p:nvPr/>
        </p:nvGrpSpPr>
        <p:grpSpPr>
          <a:xfrm>
            <a:off x="4854313" y="1061225"/>
            <a:ext cx="1279514" cy="343407"/>
            <a:chOff x="2526236" y="5431717"/>
            <a:chExt cx="1370735" cy="455872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35A7FFB-9821-144E-B970-1B8E9F4B81EB}"/>
                </a:ext>
              </a:extLst>
            </p:cNvPr>
            <p:cNvGrpSpPr/>
            <p:nvPr/>
          </p:nvGrpSpPr>
          <p:grpSpPr>
            <a:xfrm>
              <a:off x="2526236" y="5431717"/>
              <a:ext cx="1370735" cy="152306"/>
              <a:chOff x="2526236" y="5431717"/>
              <a:chExt cx="1370735" cy="15230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A770D12-A5C9-8046-967E-A62AF6621FCE}"/>
                  </a:ext>
                </a:extLst>
              </p:cNvPr>
              <p:cNvSpPr/>
              <p:nvPr/>
            </p:nvSpPr>
            <p:spPr>
              <a:xfrm>
                <a:off x="2526236" y="5431717"/>
                <a:ext cx="230039" cy="152306"/>
              </a:xfrm>
              <a:prstGeom prst="rect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CC54E037-B3AB-4148-BCB9-D7AB4A88FB07}"/>
                  </a:ext>
                </a:extLst>
              </p:cNvPr>
              <p:cNvSpPr/>
              <p:nvPr/>
            </p:nvSpPr>
            <p:spPr>
              <a:xfrm>
                <a:off x="2755407" y="5431717"/>
                <a:ext cx="230039" cy="15230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7FF035E3-968A-3744-9323-FB474A04B250}"/>
                  </a:ext>
                </a:extLst>
              </p:cNvPr>
              <p:cNvSpPr/>
              <p:nvPr/>
            </p:nvSpPr>
            <p:spPr>
              <a:xfrm>
                <a:off x="2984579" y="5431717"/>
                <a:ext cx="230039" cy="15230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0392F02C-8CD5-944A-85E6-5CB2E9BDD579}"/>
                  </a:ext>
                </a:extLst>
              </p:cNvPr>
              <p:cNvSpPr/>
              <p:nvPr/>
            </p:nvSpPr>
            <p:spPr>
              <a:xfrm>
                <a:off x="3207721" y="5431717"/>
                <a:ext cx="230039" cy="15230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CA54E8A-0D66-BC4D-B187-30F66CB0845E}"/>
                  </a:ext>
                </a:extLst>
              </p:cNvPr>
              <p:cNvSpPr/>
              <p:nvPr/>
            </p:nvSpPr>
            <p:spPr>
              <a:xfrm>
                <a:off x="3436893" y="5431717"/>
                <a:ext cx="230039" cy="15230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63624BB6-7344-AD4A-8574-F9271F5D9206}"/>
                  </a:ext>
                </a:extLst>
              </p:cNvPr>
              <p:cNvSpPr/>
              <p:nvPr/>
            </p:nvSpPr>
            <p:spPr>
              <a:xfrm>
                <a:off x="3666932" y="5431717"/>
                <a:ext cx="230039" cy="15230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1D7223B-DBC5-1043-941E-527C8F7F57FF}"/>
                </a:ext>
              </a:extLst>
            </p:cNvPr>
            <p:cNvGrpSpPr/>
            <p:nvPr/>
          </p:nvGrpSpPr>
          <p:grpSpPr>
            <a:xfrm>
              <a:off x="2526236" y="5583500"/>
              <a:ext cx="1370735" cy="152306"/>
              <a:chOff x="2526236" y="5431717"/>
              <a:chExt cx="1370735" cy="152306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8E21A74-038E-A04C-9444-7F695AC7A7EF}"/>
                  </a:ext>
                </a:extLst>
              </p:cNvPr>
              <p:cNvSpPr/>
              <p:nvPr/>
            </p:nvSpPr>
            <p:spPr>
              <a:xfrm>
                <a:off x="2526236" y="5431717"/>
                <a:ext cx="230039" cy="152306"/>
              </a:xfrm>
              <a:prstGeom prst="rect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E60D6CE-B55E-554A-A0B4-36C8ED0FF43B}"/>
                  </a:ext>
                </a:extLst>
              </p:cNvPr>
              <p:cNvSpPr/>
              <p:nvPr/>
            </p:nvSpPr>
            <p:spPr>
              <a:xfrm>
                <a:off x="2755407" y="5431717"/>
                <a:ext cx="230039" cy="15230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A806D56-F4AF-074F-90FD-5CE0A609964F}"/>
                  </a:ext>
                </a:extLst>
              </p:cNvPr>
              <p:cNvSpPr/>
              <p:nvPr/>
            </p:nvSpPr>
            <p:spPr>
              <a:xfrm>
                <a:off x="2984579" y="5431717"/>
                <a:ext cx="230039" cy="15230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FF52434-FE0D-E54C-8F24-C485C1BC7C9D}"/>
                  </a:ext>
                </a:extLst>
              </p:cNvPr>
              <p:cNvSpPr/>
              <p:nvPr/>
            </p:nvSpPr>
            <p:spPr>
              <a:xfrm>
                <a:off x="3207721" y="5431717"/>
                <a:ext cx="230039" cy="15230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822217E-3F2D-4040-87E5-83F3E0F35FD2}"/>
                  </a:ext>
                </a:extLst>
              </p:cNvPr>
              <p:cNvSpPr/>
              <p:nvPr/>
            </p:nvSpPr>
            <p:spPr>
              <a:xfrm>
                <a:off x="3436893" y="5431717"/>
                <a:ext cx="230039" cy="15230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9B9E872-B43E-8346-ADE7-4007DABBE3F5}"/>
                  </a:ext>
                </a:extLst>
              </p:cNvPr>
              <p:cNvSpPr/>
              <p:nvPr/>
            </p:nvSpPr>
            <p:spPr>
              <a:xfrm>
                <a:off x="3666932" y="5431717"/>
                <a:ext cx="230039" cy="15230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A4103F4-4743-254C-9DD3-1FB43F0D4A9C}"/>
                </a:ext>
              </a:extLst>
            </p:cNvPr>
            <p:cNvGrpSpPr/>
            <p:nvPr/>
          </p:nvGrpSpPr>
          <p:grpSpPr>
            <a:xfrm>
              <a:off x="2526236" y="5735283"/>
              <a:ext cx="1370735" cy="152306"/>
              <a:chOff x="2526236" y="5431717"/>
              <a:chExt cx="1370735" cy="152306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8D1361E-38F5-F64B-95A5-99911FFF5430}"/>
                  </a:ext>
                </a:extLst>
              </p:cNvPr>
              <p:cNvSpPr/>
              <p:nvPr/>
            </p:nvSpPr>
            <p:spPr>
              <a:xfrm>
                <a:off x="2526236" y="5431717"/>
                <a:ext cx="230039" cy="152306"/>
              </a:xfrm>
              <a:prstGeom prst="rect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857EF9A-165B-2B48-BD10-12C2FC361290}"/>
                  </a:ext>
                </a:extLst>
              </p:cNvPr>
              <p:cNvSpPr/>
              <p:nvPr/>
            </p:nvSpPr>
            <p:spPr>
              <a:xfrm>
                <a:off x="2755407" y="5431717"/>
                <a:ext cx="230039" cy="15230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B27E069-99D5-B245-9ED2-EDFDFEA7FFD8}"/>
                  </a:ext>
                </a:extLst>
              </p:cNvPr>
              <p:cNvSpPr/>
              <p:nvPr/>
            </p:nvSpPr>
            <p:spPr>
              <a:xfrm>
                <a:off x="2984579" y="5431717"/>
                <a:ext cx="230039" cy="15230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C0AEE007-E8A8-F242-92CA-127A1235A314}"/>
                  </a:ext>
                </a:extLst>
              </p:cNvPr>
              <p:cNvSpPr/>
              <p:nvPr/>
            </p:nvSpPr>
            <p:spPr>
              <a:xfrm>
                <a:off x="3207721" y="5431717"/>
                <a:ext cx="230039" cy="15230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C9A3C68-4DC6-354D-9418-9C49FAFFD2C8}"/>
                  </a:ext>
                </a:extLst>
              </p:cNvPr>
              <p:cNvSpPr/>
              <p:nvPr/>
            </p:nvSpPr>
            <p:spPr>
              <a:xfrm>
                <a:off x="3436893" y="5431717"/>
                <a:ext cx="230039" cy="15230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939406E-5C8F-7243-933C-E851EFBD2F88}"/>
                  </a:ext>
                </a:extLst>
              </p:cNvPr>
              <p:cNvSpPr/>
              <p:nvPr/>
            </p:nvSpPr>
            <p:spPr>
              <a:xfrm>
                <a:off x="3666932" y="5431717"/>
                <a:ext cx="230039" cy="15230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82060EDB-F519-B848-9754-747D1145D28D}"/>
              </a:ext>
            </a:extLst>
          </p:cNvPr>
          <p:cNvSpPr txBox="1"/>
          <p:nvPr/>
        </p:nvSpPr>
        <p:spPr>
          <a:xfrm>
            <a:off x="4014975" y="710505"/>
            <a:ext cx="3325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j-lt"/>
              </a:rPr>
              <a:t>S</a:t>
            </a:r>
            <a:r>
              <a:rPr lang="en-VN" sz="1400">
                <a:latin typeface="+mj-lt"/>
              </a:rPr>
              <a:t>hape: (batch-size, </a:t>
            </a:r>
            <a:r>
              <a:rPr lang="en-VN" sz="1400">
                <a:solidFill>
                  <a:srgbClr val="0A00FF"/>
                </a:solidFill>
                <a:latin typeface="+mj-lt"/>
              </a:rPr>
              <a:t>ntokens, nfeatures_out</a:t>
            </a:r>
            <a:r>
              <a:rPr lang="en-VN" sz="1400">
                <a:latin typeface="+mj-lt"/>
              </a:rPr>
              <a:t>) 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339C9BC-BBE1-D94D-89F3-243FB44ACC60}"/>
              </a:ext>
            </a:extLst>
          </p:cNvPr>
          <p:cNvSpPr txBox="1"/>
          <p:nvPr/>
        </p:nvSpPr>
        <p:spPr>
          <a:xfrm>
            <a:off x="4316967" y="6138665"/>
            <a:ext cx="321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j-lt"/>
              </a:rPr>
              <a:t>S</a:t>
            </a:r>
            <a:r>
              <a:rPr lang="en-VN" sz="1400">
                <a:latin typeface="+mj-lt"/>
              </a:rPr>
              <a:t>hape: (batch-size, </a:t>
            </a:r>
            <a:r>
              <a:rPr lang="en-VN" sz="1400">
                <a:solidFill>
                  <a:srgbClr val="0A00FF"/>
                </a:solidFill>
                <a:latin typeface="+mj-lt"/>
              </a:rPr>
              <a:t>ntokens, nfeatures_in</a:t>
            </a:r>
            <a:r>
              <a:rPr lang="en-VN" sz="1400">
                <a:latin typeface="+mj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96932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A13E2963-2BD2-274C-8AF4-F14A20D4BB54}"/>
              </a:ext>
            </a:extLst>
          </p:cNvPr>
          <p:cNvSpPr/>
          <p:nvPr/>
        </p:nvSpPr>
        <p:spPr>
          <a:xfrm>
            <a:off x="977462" y="1279973"/>
            <a:ext cx="3724033" cy="459143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FDDC85FF-8617-7D48-89C4-05434A010D67}"/>
              </a:ext>
            </a:extLst>
          </p:cNvPr>
          <p:cNvSpPr/>
          <p:nvPr/>
        </p:nvSpPr>
        <p:spPr>
          <a:xfrm>
            <a:off x="1143565" y="5114355"/>
            <a:ext cx="1043151" cy="546453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8F540F8-EA05-AA4E-A249-340DFBDB8F66}"/>
              </a:ext>
            </a:extLst>
          </p:cNvPr>
          <p:cNvSpPr/>
          <p:nvPr/>
        </p:nvSpPr>
        <p:spPr>
          <a:xfrm>
            <a:off x="2255041" y="5114356"/>
            <a:ext cx="1043151" cy="546452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94F9CF88-0C08-124E-B6E8-8F3D8A6937CE}"/>
              </a:ext>
            </a:extLst>
          </p:cNvPr>
          <p:cNvSpPr/>
          <p:nvPr/>
        </p:nvSpPr>
        <p:spPr>
          <a:xfrm>
            <a:off x="3366505" y="5114357"/>
            <a:ext cx="1043147" cy="546451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59F19A1A-33A6-E645-9C31-0D6E9FFF4C25}"/>
              </a:ext>
            </a:extLst>
          </p:cNvPr>
          <p:cNvSpPr/>
          <p:nvPr/>
        </p:nvSpPr>
        <p:spPr>
          <a:xfrm>
            <a:off x="1140173" y="2883079"/>
            <a:ext cx="3281866" cy="5464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Scaled Dot-Product Attention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2CAFFDA-2188-9C4D-B644-F0F4DA85CA39}"/>
              </a:ext>
            </a:extLst>
          </p:cNvPr>
          <p:cNvSpPr/>
          <p:nvPr/>
        </p:nvSpPr>
        <p:spPr>
          <a:xfrm>
            <a:off x="2101872" y="1390849"/>
            <a:ext cx="1376856" cy="546452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04FCC8D9-515E-B647-AC27-FDFEF1DF8115}"/>
              </a:ext>
            </a:extLst>
          </p:cNvPr>
          <p:cNvSpPr/>
          <p:nvPr/>
        </p:nvSpPr>
        <p:spPr>
          <a:xfrm>
            <a:off x="1143565" y="4478399"/>
            <a:ext cx="1040543" cy="273228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Reshape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406D7516-7E09-834B-87C8-8F5551BC63F2}"/>
              </a:ext>
            </a:extLst>
          </p:cNvPr>
          <p:cNvSpPr/>
          <p:nvPr/>
        </p:nvSpPr>
        <p:spPr>
          <a:xfrm>
            <a:off x="2255041" y="4478399"/>
            <a:ext cx="1040542" cy="273227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Reshape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9D4EDF2E-5290-0042-975C-6FE13B2FBB8A}"/>
              </a:ext>
            </a:extLst>
          </p:cNvPr>
          <p:cNvSpPr/>
          <p:nvPr/>
        </p:nvSpPr>
        <p:spPr>
          <a:xfrm>
            <a:off x="3366505" y="4478401"/>
            <a:ext cx="1040541" cy="273226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Reshape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739F954-DE92-7F42-B9EC-3FE364D5E3D9}"/>
              </a:ext>
            </a:extLst>
          </p:cNvPr>
          <p:cNvCxnSpPr>
            <a:cxnSpLocks/>
          </p:cNvCxnSpPr>
          <p:nvPr/>
        </p:nvCxnSpPr>
        <p:spPr>
          <a:xfrm flipV="1">
            <a:off x="1641493" y="5639789"/>
            <a:ext cx="0" cy="27843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C825763-D225-B84C-89B1-D55E24B08530}"/>
              </a:ext>
            </a:extLst>
          </p:cNvPr>
          <p:cNvCxnSpPr>
            <a:cxnSpLocks/>
          </p:cNvCxnSpPr>
          <p:nvPr/>
        </p:nvCxnSpPr>
        <p:spPr>
          <a:xfrm flipV="1">
            <a:off x="2780564" y="5650299"/>
            <a:ext cx="0" cy="27843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B84CA65-1CB0-4E4C-8A47-2F44AA71EC95}"/>
              </a:ext>
            </a:extLst>
          </p:cNvPr>
          <p:cNvCxnSpPr>
            <a:cxnSpLocks/>
          </p:cNvCxnSpPr>
          <p:nvPr/>
        </p:nvCxnSpPr>
        <p:spPr>
          <a:xfrm flipV="1">
            <a:off x="3855241" y="5639789"/>
            <a:ext cx="0" cy="27843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C444F77-8E86-7142-9264-60BD9399F296}"/>
              </a:ext>
            </a:extLst>
          </p:cNvPr>
          <p:cNvCxnSpPr>
            <a:cxnSpLocks/>
          </p:cNvCxnSpPr>
          <p:nvPr/>
        </p:nvCxnSpPr>
        <p:spPr>
          <a:xfrm flipV="1">
            <a:off x="1648647" y="4751626"/>
            <a:ext cx="0" cy="35043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D972A8F-74E0-3844-B565-5650F6FC2AD7}"/>
              </a:ext>
            </a:extLst>
          </p:cNvPr>
          <p:cNvCxnSpPr>
            <a:cxnSpLocks/>
          </p:cNvCxnSpPr>
          <p:nvPr/>
        </p:nvCxnSpPr>
        <p:spPr>
          <a:xfrm flipV="1">
            <a:off x="1638868" y="3429532"/>
            <a:ext cx="0" cy="104202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F29C977C-E658-8149-A59D-2641749F82F9}"/>
              </a:ext>
            </a:extLst>
          </p:cNvPr>
          <p:cNvSpPr/>
          <p:nvPr/>
        </p:nvSpPr>
        <p:spPr>
          <a:xfrm>
            <a:off x="1140173" y="2210526"/>
            <a:ext cx="3281851" cy="273227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Concat(= Reshape)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DAC90C8-D2CC-5A48-978F-20CC27CA7C8A}"/>
              </a:ext>
            </a:extLst>
          </p:cNvPr>
          <p:cNvCxnSpPr>
            <a:cxnSpLocks/>
          </p:cNvCxnSpPr>
          <p:nvPr/>
        </p:nvCxnSpPr>
        <p:spPr>
          <a:xfrm flipV="1">
            <a:off x="2795562" y="1947812"/>
            <a:ext cx="0" cy="28414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EB27859E-9A9F-8441-B46B-A8139A413846}"/>
              </a:ext>
            </a:extLst>
          </p:cNvPr>
          <p:cNvCxnSpPr>
            <a:cxnSpLocks/>
          </p:cNvCxnSpPr>
          <p:nvPr/>
        </p:nvCxnSpPr>
        <p:spPr>
          <a:xfrm flipV="1">
            <a:off x="2795562" y="2497011"/>
            <a:ext cx="0" cy="39932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1E6F555-78DD-E04E-A068-E5F20C7342E5}"/>
              </a:ext>
            </a:extLst>
          </p:cNvPr>
          <p:cNvCxnSpPr>
            <a:cxnSpLocks/>
          </p:cNvCxnSpPr>
          <p:nvPr/>
        </p:nvCxnSpPr>
        <p:spPr>
          <a:xfrm flipV="1">
            <a:off x="2795562" y="1043923"/>
            <a:ext cx="0" cy="346927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id="{62B9C1E5-3133-9C4A-9F2C-6E9C35421FD2}"/>
                  </a:ext>
                </a:extLst>
              </p:cNvPr>
              <p:cNvSpPr/>
              <p:nvPr/>
            </p:nvSpPr>
            <p:spPr>
              <a:xfrm>
                <a:off x="6311458" y="4954252"/>
                <a:ext cx="1823551" cy="577630"/>
              </a:xfrm>
              <a:prstGeom prst="roundRect">
                <a:avLst/>
              </a:prstGeom>
              <a:noFill/>
              <a:ln w="19050">
                <a:solidFill>
                  <a:srgbClr val="0A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vi-V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vi-V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VN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id="{62B9C1E5-3133-9C4A-9F2C-6E9C35421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458" y="4954252"/>
                <a:ext cx="1823551" cy="57763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0A00FF"/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Rounded Rectangle 154">
                <a:extLst>
                  <a:ext uri="{FF2B5EF4-FFF2-40B4-BE49-F238E27FC236}">
                    <a16:creationId xmlns:a16="http://schemas.microsoft.com/office/drawing/2014/main" id="{E5EF9EED-8431-8647-86EE-2ED4A1248283}"/>
                  </a:ext>
                </a:extLst>
              </p:cNvPr>
              <p:cNvSpPr/>
              <p:nvPr/>
            </p:nvSpPr>
            <p:spPr>
              <a:xfrm>
                <a:off x="6311458" y="4049383"/>
                <a:ext cx="1823550" cy="599713"/>
              </a:xfrm>
              <a:prstGeom prst="roundRect">
                <a:avLst/>
              </a:prstGeom>
              <a:noFill/>
              <a:ln w="19050">
                <a:solidFill>
                  <a:srgbClr val="0A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vi-V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vi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vi-V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vi-V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vi-V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VN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5" name="Rounded Rectangle 154">
                <a:extLst>
                  <a:ext uri="{FF2B5EF4-FFF2-40B4-BE49-F238E27FC236}">
                    <a16:creationId xmlns:a16="http://schemas.microsoft.com/office/drawing/2014/main" id="{E5EF9EED-8431-8647-86EE-2ED4A1248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458" y="4049383"/>
                <a:ext cx="1823550" cy="59971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A00FF"/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Rounded Rectangle 155">
                <a:extLst>
                  <a:ext uri="{FF2B5EF4-FFF2-40B4-BE49-F238E27FC236}">
                    <a16:creationId xmlns:a16="http://schemas.microsoft.com/office/drawing/2014/main" id="{E6B9F133-B042-F048-B5B3-0F21653A862D}"/>
                  </a:ext>
                </a:extLst>
              </p:cNvPr>
              <p:cNvSpPr/>
              <p:nvPr/>
            </p:nvSpPr>
            <p:spPr>
              <a:xfrm>
                <a:off x="6311458" y="3166597"/>
                <a:ext cx="1823543" cy="577630"/>
              </a:xfrm>
              <a:prstGeom prst="roundRect">
                <a:avLst/>
              </a:prstGeom>
              <a:noFill/>
              <a:ln w="19050">
                <a:solidFill>
                  <a:srgbClr val="0A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vi-V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vi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vi-V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vi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Mask</m:t>
                      </m:r>
                    </m:oMath>
                  </m:oMathPara>
                </a14:m>
                <a:endParaRPr lang="en-VN" sz="1600">
                  <a:solidFill>
                    <a:schemeClr val="tx1"/>
                  </a:solidFill>
                </a:endParaRPr>
              </a:p>
              <a:p>
                <a:pPr algn="ctr"/>
                <a:r>
                  <a:rPr lang="en-VN" sz="1600">
                    <a:solidFill>
                      <a:schemeClr val="tx1"/>
                    </a:solidFill>
                  </a:rPr>
                  <a:t>(optional)</a:t>
                </a:r>
              </a:p>
            </p:txBody>
          </p:sp>
        </mc:Choice>
        <mc:Fallback>
          <p:sp>
            <p:nvSpPr>
              <p:cNvPr id="156" name="Rounded Rectangle 155">
                <a:extLst>
                  <a:ext uri="{FF2B5EF4-FFF2-40B4-BE49-F238E27FC236}">
                    <a16:creationId xmlns:a16="http://schemas.microsoft.com/office/drawing/2014/main" id="{E6B9F133-B042-F048-B5B3-0F21653A8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458" y="3166597"/>
                <a:ext cx="1823543" cy="577630"/>
              </a:xfrm>
              <a:prstGeom prst="roundRect">
                <a:avLst/>
              </a:prstGeom>
              <a:blipFill>
                <a:blip r:embed="rId4"/>
                <a:stretch>
                  <a:fillRect b="-10417"/>
                </a:stretch>
              </a:blipFill>
              <a:ln w="19050">
                <a:solidFill>
                  <a:srgbClr val="0A00FF"/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B3181725-2DD9-1948-A05D-AAB51E30DC6A}"/>
              </a:ext>
            </a:extLst>
          </p:cNvPr>
          <p:cNvSpPr/>
          <p:nvPr/>
        </p:nvSpPr>
        <p:spPr>
          <a:xfrm>
            <a:off x="6311458" y="2320159"/>
            <a:ext cx="1823541" cy="541282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C = Softmax(C)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al</a:t>
            </a:r>
            <a:r>
              <a:rPr lang="en-VN" sz="1600">
                <a:solidFill>
                  <a:schemeClr val="tx1"/>
                </a:solidFill>
              </a:rPr>
              <a:t>ong row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A6B6F720-F36D-534A-897C-9650E05F0241}"/>
                  </a:ext>
                </a:extLst>
              </p:cNvPr>
              <p:cNvSpPr/>
              <p:nvPr/>
            </p:nvSpPr>
            <p:spPr>
              <a:xfrm>
                <a:off x="6311458" y="1449439"/>
                <a:ext cx="1823536" cy="565564"/>
              </a:xfrm>
              <a:prstGeom prst="roundRect">
                <a:avLst/>
              </a:prstGeom>
              <a:noFill/>
              <a:ln w="19050">
                <a:solidFill>
                  <a:srgbClr val="0A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VN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A6B6F720-F36D-534A-897C-9650E05F0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458" y="1449439"/>
                <a:ext cx="1823536" cy="56556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0A00FF"/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37C5BF0-DF12-6B42-A1BF-FCDB2A248086}"/>
              </a:ext>
            </a:extLst>
          </p:cNvPr>
          <p:cNvSpPr txBox="1"/>
          <p:nvPr/>
        </p:nvSpPr>
        <p:spPr>
          <a:xfrm>
            <a:off x="1619838" y="3524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>
                <a:solidFill>
                  <a:srgbClr val="FF0000"/>
                </a:solidFill>
                <a:latin typeface="+mj-lt"/>
              </a:rPr>
              <a:t>V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91CAEF-53D9-9B42-988F-E2156BFF84E8}"/>
              </a:ext>
            </a:extLst>
          </p:cNvPr>
          <p:cNvSpPr txBox="1"/>
          <p:nvPr/>
        </p:nvSpPr>
        <p:spPr>
          <a:xfrm>
            <a:off x="2729980" y="3512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>
                <a:solidFill>
                  <a:srgbClr val="FF0000"/>
                </a:solidFill>
                <a:latin typeface="+mj-lt"/>
              </a:rPr>
              <a:t>K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A151865-B3A6-F24B-9B93-C0CF30ED88F6}"/>
              </a:ext>
            </a:extLst>
          </p:cNvPr>
          <p:cNvSpPr txBox="1"/>
          <p:nvPr/>
        </p:nvSpPr>
        <p:spPr>
          <a:xfrm>
            <a:off x="3848031" y="3503913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>
                <a:solidFill>
                  <a:srgbClr val="FF0000"/>
                </a:solidFill>
                <a:latin typeface="+mj-lt"/>
              </a:rPr>
              <a:t>Q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EAA37BA-4EAD-EB45-AE9C-71BC8267DC67}"/>
              </a:ext>
            </a:extLst>
          </p:cNvPr>
          <p:cNvCxnSpPr>
            <a:cxnSpLocks/>
          </p:cNvCxnSpPr>
          <p:nvPr/>
        </p:nvCxnSpPr>
        <p:spPr>
          <a:xfrm flipV="1">
            <a:off x="6769972" y="5521372"/>
            <a:ext cx="0" cy="27843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544D892-1335-4543-9374-676C0A92FAC9}"/>
              </a:ext>
            </a:extLst>
          </p:cNvPr>
          <p:cNvCxnSpPr>
            <a:cxnSpLocks/>
          </p:cNvCxnSpPr>
          <p:nvPr/>
        </p:nvCxnSpPr>
        <p:spPr>
          <a:xfrm flipV="1">
            <a:off x="7646286" y="5531882"/>
            <a:ext cx="0" cy="27843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378F6121-48CE-8B45-9998-9DC4BBE78F1A}"/>
              </a:ext>
            </a:extLst>
          </p:cNvPr>
          <p:cNvCxnSpPr>
            <a:cxnSpLocks/>
          </p:cNvCxnSpPr>
          <p:nvPr/>
        </p:nvCxnSpPr>
        <p:spPr>
          <a:xfrm flipH="1" flipV="1">
            <a:off x="8134994" y="1670241"/>
            <a:ext cx="472979" cy="517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A91A0E6-71A2-9E45-8F3F-D65195B2D1BA}"/>
              </a:ext>
            </a:extLst>
          </p:cNvPr>
          <p:cNvCxnSpPr>
            <a:cxnSpLocks/>
          </p:cNvCxnSpPr>
          <p:nvPr/>
        </p:nvCxnSpPr>
        <p:spPr>
          <a:xfrm flipV="1">
            <a:off x="8607973" y="1664075"/>
            <a:ext cx="0" cy="4146245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9B092A38-8559-6A44-A4D8-D1FC8D0F46BC}"/>
              </a:ext>
            </a:extLst>
          </p:cNvPr>
          <p:cNvSpPr txBox="1"/>
          <p:nvPr/>
        </p:nvSpPr>
        <p:spPr>
          <a:xfrm>
            <a:off x="6617706" y="57725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>
                <a:latin typeface="+mj-lt"/>
              </a:rPr>
              <a:t>V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BB47002-7B1E-FD4F-9D63-D82CF32273F5}"/>
              </a:ext>
            </a:extLst>
          </p:cNvPr>
          <p:cNvSpPr txBox="1"/>
          <p:nvPr/>
        </p:nvSpPr>
        <p:spPr>
          <a:xfrm>
            <a:off x="7528161" y="57725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>
                <a:latin typeface="+mj-lt"/>
              </a:rPr>
              <a:t>K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BFC2545-0AF9-B145-A83D-ECFB2DBD4ECD}"/>
              </a:ext>
            </a:extLst>
          </p:cNvPr>
          <p:cNvSpPr txBox="1"/>
          <p:nvPr/>
        </p:nvSpPr>
        <p:spPr>
          <a:xfrm>
            <a:off x="8437894" y="577253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>
                <a:latin typeface="+mj-lt"/>
              </a:rPr>
              <a:t>Q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C8718D0-3F72-E842-AE41-F7BD515796F5}"/>
              </a:ext>
            </a:extLst>
          </p:cNvPr>
          <p:cNvCxnSpPr>
            <a:cxnSpLocks/>
          </p:cNvCxnSpPr>
          <p:nvPr/>
        </p:nvCxnSpPr>
        <p:spPr>
          <a:xfrm flipV="1">
            <a:off x="7193971" y="4664465"/>
            <a:ext cx="0" cy="30515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64B4F3E-9EDE-B840-A499-A30FDB579FBF}"/>
              </a:ext>
            </a:extLst>
          </p:cNvPr>
          <p:cNvCxnSpPr>
            <a:cxnSpLocks/>
          </p:cNvCxnSpPr>
          <p:nvPr/>
        </p:nvCxnSpPr>
        <p:spPr>
          <a:xfrm flipV="1">
            <a:off x="7193971" y="3739555"/>
            <a:ext cx="0" cy="30515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3FADD09-4DD8-304E-8474-D1764F7701E1}"/>
              </a:ext>
            </a:extLst>
          </p:cNvPr>
          <p:cNvCxnSpPr>
            <a:cxnSpLocks/>
          </p:cNvCxnSpPr>
          <p:nvPr/>
        </p:nvCxnSpPr>
        <p:spPr>
          <a:xfrm flipV="1">
            <a:off x="7193971" y="2846176"/>
            <a:ext cx="0" cy="30515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D19D8C45-7CC2-9946-B93E-51E6EECB31E2}"/>
              </a:ext>
            </a:extLst>
          </p:cNvPr>
          <p:cNvCxnSpPr>
            <a:cxnSpLocks/>
          </p:cNvCxnSpPr>
          <p:nvPr/>
        </p:nvCxnSpPr>
        <p:spPr>
          <a:xfrm flipV="1">
            <a:off x="7193971" y="2015859"/>
            <a:ext cx="0" cy="30515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2944CE6-E308-4A45-864E-5B1429F9600C}"/>
              </a:ext>
            </a:extLst>
          </p:cNvPr>
          <p:cNvCxnSpPr>
            <a:cxnSpLocks/>
          </p:cNvCxnSpPr>
          <p:nvPr/>
        </p:nvCxnSpPr>
        <p:spPr>
          <a:xfrm flipV="1">
            <a:off x="7193971" y="1154011"/>
            <a:ext cx="0" cy="30515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375F8CC-36F5-C34B-917D-901DBB60671A}"/>
              </a:ext>
            </a:extLst>
          </p:cNvPr>
          <p:cNvCxnSpPr>
            <a:cxnSpLocks/>
          </p:cNvCxnSpPr>
          <p:nvPr/>
        </p:nvCxnSpPr>
        <p:spPr>
          <a:xfrm flipV="1">
            <a:off x="2795006" y="3429532"/>
            <a:ext cx="0" cy="104202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FE3F4DB-9ABD-7C4D-9325-CB81BFBDCB8F}"/>
              </a:ext>
            </a:extLst>
          </p:cNvPr>
          <p:cNvCxnSpPr>
            <a:cxnSpLocks/>
          </p:cNvCxnSpPr>
          <p:nvPr/>
        </p:nvCxnSpPr>
        <p:spPr>
          <a:xfrm flipV="1">
            <a:off x="3856551" y="3440042"/>
            <a:ext cx="0" cy="104202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7E20ECA-FEF6-594E-BC72-E48CAA377293}"/>
                  </a:ext>
                </a:extLst>
              </p:cNvPr>
              <p:cNvSpPr txBox="1"/>
              <p:nvPr/>
            </p:nvSpPr>
            <p:spPr>
              <a:xfrm>
                <a:off x="1449921" y="5871407"/>
                <a:ext cx="5266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V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VN" b="1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7E20ECA-FEF6-594E-BC72-E48CAA377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921" y="5871407"/>
                <a:ext cx="5266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89C3A09-6C56-8245-B36A-5504CBA471A9}"/>
                  </a:ext>
                </a:extLst>
              </p:cNvPr>
              <p:cNvSpPr txBox="1"/>
              <p:nvPr/>
            </p:nvSpPr>
            <p:spPr>
              <a:xfrm>
                <a:off x="2595545" y="5871407"/>
                <a:ext cx="562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V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VN" b="1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89C3A09-6C56-8245-B36A-5504CBA47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545" y="5871407"/>
                <a:ext cx="56233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1FD1673-1B81-654E-ADE5-5981E473A859}"/>
                  </a:ext>
                </a:extLst>
              </p:cNvPr>
              <p:cNvSpPr txBox="1"/>
              <p:nvPr/>
            </p:nvSpPr>
            <p:spPr>
              <a:xfrm>
                <a:off x="3667603" y="5871407"/>
                <a:ext cx="565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V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VN" b="1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1FD1673-1B81-654E-ADE5-5981E473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603" y="5871407"/>
                <a:ext cx="56541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CFB20850-BE4E-E147-BCC2-626D1CBD74E2}"/>
              </a:ext>
            </a:extLst>
          </p:cNvPr>
          <p:cNvCxnSpPr>
            <a:cxnSpLocks/>
          </p:cNvCxnSpPr>
          <p:nvPr/>
        </p:nvCxnSpPr>
        <p:spPr>
          <a:xfrm flipV="1">
            <a:off x="2794275" y="4741115"/>
            <a:ext cx="0" cy="35043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3C4CF19-2309-554C-B762-427B596F305F}"/>
              </a:ext>
            </a:extLst>
          </p:cNvPr>
          <p:cNvCxnSpPr>
            <a:cxnSpLocks/>
          </p:cNvCxnSpPr>
          <p:nvPr/>
        </p:nvCxnSpPr>
        <p:spPr>
          <a:xfrm flipV="1">
            <a:off x="3866330" y="4741115"/>
            <a:ext cx="0" cy="35043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CB968-0EEA-6D45-B2B1-11902CD3795E}"/>
              </a:ext>
            </a:extLst>
          </p:cNvPr>
          <p:cNvSpPr/>
          <p:nvPr/>
        </p:nvSpPr>
        <p:spPr>
          <a:xfrm>
            <a:off x="5959367" y="1332525"/>
            <a:ext cx="2984938" cy="4328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A3A108-144F-C34B-8ECF-BBC9273CB876}"/>
              </a:ext>
            </a:extLst>
          </p:cNvPr>
          <p:cNvCxnSpPr/>
          <p:nvPr/>
        </p:nvCxnSpPr>
        <p:spPr>
          <a:xfrm flipV="1">
            <a:off x="4422024" y="1390849"/>
            <a:ext cx="1461819" cy="1470592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C7F8431-D462-0245-8BD2-32921E698D3B}"/>
              </a:ext>
            </a:extLst>
          </p:cNvPr>
          <p:cNvCxnSpPr>
            <a:cxnSpLocks/>
          </p:cNvCxnSpPr>
          <p:nvPr/>
        </p:nvCxnSpPr>
        <p:spPr>
          <a:xfrm>
            <a:off x="4379983" y="3429000"/>
            <a:ext cx="1564642" cy="221078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1CEA48E-CF3C-C646-BC47-B89317A576D1}"/>
              </a:ext>
            </a:extLst>
          </p:cNvPr>
          <p:cNvSpPr txBox="1"/>
          <p:nvPr/>
        </p:nvSpPr>
        <p:spPr>
          <a:xfrm>
            <a:off x="4188189" y="5940273"/>
            <a:ext cx="37603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 b="1"/>
              <a:t>Note: </a:t>
            </a:r>
          </a:p>
          <a:p>
            <a:pPr marL="342900" indent="-342900">
              <a:buAutoNum type="arabicParenBoth"/>
            </a:pPr>
            <a:r>
              <a:rPr lang="en-VN" sz="1400" b="1"/>
              <a:t>Reshape</a:t>
            </a:r>
            <a:r>
              <a:rPr lang="en-VN" sz="1400"/>
              <a:t>: actually = reshape, then transpose</a:t>
            </a:r>
          </a:p>
          <a:p>
            <a:pPr marL="342900" indent="-342900">
              <a:buAutoNum type="arabicParenBoth"/>
            </a:pPr>
            <a:r>
              <a:rPr lang="en-VN" sz="1400" b="1"/>
              <a:t>Concate</a:t>
            </a:r>
            <a:r>
              <a:rPr lang="en-VN" sz="1400"/>
              <a:t>: actually = transpose, then reshape</a:t>
            </a:r>
          </a:p>
          <a:p>
            <a:pPr marL="342900" indent="-342900">
              <a:buAutoNum type="arabicParenBoth"/>
            </a:pPr>
            <a:r>
              <a:rPr lang="en-VN" sz="1400" b="1"/>
              <a:t>Mask</a:t>
            </a:r>
            <a:r>
              <a:rPr lang="en-VN" sz="1400"/>
              <a:t>: contain 0 or –inf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D9C640-9C31-BA4D-AF4C-C2CCC0224F91}"/>
              </a:ext>
            </a:extLst>
          </p:cNvPr>
          <p:cNvSpPr txBox="1"/>
          <p:nvPr/>
        </p:nvSpPr>
        <p:spPr>
          <a:xfrm>
            <a:off x="1348420" y="189194"/>
            <a:ext cx="4036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solidFill>
                  <a:srgbClr val="0A00FF"/>
                </a:solidFill>
              </a:rPr>
              <a:t>Multi-heads Self-Attention</a:t>
            </a:r>
          </a:p>
        </p:txBody>
      </p:sp>
    </p:spTree>
    <p:extLst>
      <p:ext uri="{BB962C8B-B14F-4D97-AF65-F5344CB8AC3E}">
        <p14:creationId xmlns:p14="http://schemas.microsoft.com/office/powerpoint/2010/main" val="395939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A13E2963-2BD2-274C-8AF4-F14A20D4BB54}"/>
              </a:ext>
            </a:extLst>
          </p:cNvPr>
          <p:cNvSpPr/>
          <p:nvPr/>
        </p:nvSpPr>
        <p:spPr>
          <a:xfrm>
            <a:off x="714703" y="987583"/>
            <a:ext cx="3724033" cy="459143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FDDC85FF-8617-7D48-89C4-05434A010D67}"/>
              </a:ext>
            </a:extLst>
          </p:cNvPr>
          <p:cNvSpPr/>
          <p:nvPr/>
        </p:nvSpPr>
        <p:spPr>
          <a:xfrm>
            <a:off x="880806" y="4821965"/>
            <a:ext cx="1043151" cy="546453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8F540F8-EA05-AA4E-A249-340DFBDB8F66}"/>
              </a:ext>
            </a:extLst>
          </p:cNvPr>
          <p:cNvSpPr/>
          <p:nvPr/>
        </p:nvSpPr>
        <p:spPr>
          <a:xfrm>
            <a:off x="1992282" y="4821966"/>
            <a:ext cx="1043151" cy="546452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94F9CF88-0C08-124E-B6E8-8F3D8A6937CE}"/>
              </a:ext>
            </a:extLst>
          </p:cNvPr>
          <p:cNvSpPr/>
          <p:nvPr/>
        </p:nvSpPr>
        <p:spPr>
          <a:xfrm>
            <a:off x="3103746" y="4821967"/>
            <a:ext cx="1043147" cy="546451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59F19A1A-33A6-E645-9C31-0D6E9FFF4C25}"/>
              </a:ext>
            </a:extLst>
          </p:cNvPr>
          <p:cNvSpPr/>
          <p:nvPr/>
        </p:nvSpPr>
        <p:spPr>
          <a:xfrm>
            <a:off x="877414" y="2590689"/>
            <a:ext cx="3281866" cy="5464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Scaled Dot-Product Attention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2CAFFDA-2188-9C4D-B644-F0F4DA85CA39}"/>
              </a:ext>
            </a:extLst>
          </p:cNvPr>
          <p:cNvSpPr/>
          <p:nvPr/>
        </p:nvSpPr>
        <p:spPr>
          <a:xfrm>
            <a:off x="1839113" y="1098459"/>
            <a:ext cx="1376856" cy="546452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04FCC8D9-515E-B647-AC27-FDFEF1DF8115}"/>
              </a:ext>
            </a:extLst>
          </p:cNvPr>
          <p:cNvSpPr/>
          <p:nvPr/>
        </p:nvSpPr>
        <p:spPr>
          <a:xfrm>
            <a:off x="880806" y="4186009"/>
            <a:ext cx="1040543" cy="273228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Reshape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406D7516-7E09-834B-87C8-8F5551BC63F2}"/>
              </a:ext>
            </a:extLst>
          </p:cNvPr>
          <p:cNvSpPr/>
          <p:nvPr/>
        </p:nvSpPr>
        <p:spPr>
          <a:xfrm>
            <a:off x="1992282" y="4186009"/>
            <a:ext cx="1040542" cy="273227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Reshape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9D4EDF2E-5290-0042-975C-6FE13B2FBB8A}"/>
              </a:ext>
            </a:extLst>
          </p:cNvPr>
          <p:cNvSpPr/>
          <p:nvPr/>
        </p:nvSpPr>
        <p:spPr>
          <a:xfrm>
            <a:off x="3103746" y="4186011"/>
            <a:ext cx="1040541" cy="273226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Reshape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739F954-DE92-7F42-B9EC-3FE364D5E3D9}"/>
              </a:ext>
            </a:extLst>
          </p:cNvPr>
          <p:cNvCxnSpPr>
            <a:cxnSpLocks/>
          </p:cNvCxnSpPr>
          <p:nvPr/>
        </p:nvCxnSpPr>
        <p:spPr>
          <a:xfrm flipV="1">
            <a:off x="1378734" y="5347399"/>
            <a:ext cx="0" cy="27843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C825763-D225-B84C-89B1-D55E24B08530}"/>
              </a:ext>
            </a:extLst>
          </p:cNvPr>
          <p:cNvCxnSpPr>
            <a:cxnSpLocks/>
          </p:cNvCxnSpPr>
          <p:nvPr/>
        </p:nvCxnSpPr>
        <p:spPr>
          <a:xfrm flipV="1">
            <a:off x="2517805" y="5357909"/>
            <a:ext cx="0" cy="27843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B84CA65-1CB0-4E4C-8A47-2F44AA71EC95}"/>
              </a:ext>
            </a:extLst>
          </p:cNvPr>
          <p:cNvCxnSpPr>
            <a:cxnSpLocks/>
          </p:cNvCxnSpPr>
          <p:nvPr/>
        </p:nvCxnSpPr>
        <p:spPr>
          <a:xfrm flipV="1">
            <a:off x="3592482" y="5347399"/>
            <a:ext cx="0" cy="27843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C444F77-8E86-7142-9264-60BD9399F296}"/>
              </a:ext>
            </a:extLst>
          </p:cNvPr>
          <p:cNvCxnSpPr>
            <a:cxnSpLocks/>
          </p:cNvCxnSpPr>
          <p:nvPr/>
        </p:nvCxnSpPr>
        <p:spPr>
          <a:xfrm flipV="1">
            <a:off x="1385888" y="4459236"/>
            <a:ext cx="0" cy="35043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D972A8F-74E0-3844-B565-5650F6FC2AD7}"/>
              </a:ext>
            </a:extLst>
          </p:cNvPr>
          <p:cNvCxnSpPr>
            <a:cxnSpLocks/>
          </p:cNvCxnSpPr>
          <p:nvPr/>
        </p:nvCxnSpPr>
        <p:spPr>
          <a:xfrm flipV="1">
            <a:off x="1376109" y="3137142"/>
            <a:ext cx="0" cy="104202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F29C977C-E658-8149-A59D-2641749F82F9}"/>
              </a:ext>
            </a:extLst>
          </p:cNvPr>
          <p:cNvSpPr/>
          <p:nvPr/>
        </p:nvSpPr>
        <p:spPr>
          <a:xfrm>
            <a:off x="877414" y="1918136"/>
            <a:ext cx="3281851" cy="273227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Concat(= Reshape)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DAC90C8-D2CC-5A48-978F-20CC27CA7C8A}"/>
              </a:ext>
            </a:extLst>
          </p:cNvPr>
          <p:cNvCxnSpPr>
            <a:cxnSpLocks/>
          </p:cNvCxnSpPr>
          <p:nvPr/>
        </p:nvCxnSpPr>
        <p:spPr>
          <a:xfrm flipV="1">
            <a:off x="2532803" y="1655422"/>
            <a:ext cx="0" cy="28414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EB27859E-9A9F-8441-B46B-A8139A413846}"/>
              </a:ext>
            </a:extLst>
          </p:cNvPr>
          <p:cNvCxnSpPr>
            <a:cxnSpLocks/>
          </p:cNvCxnSpPr>
          <p:nvPr/>
        </p:nvCxnSpPr>
        <p:spPr>
          <a:xfrm flipV="1">
            <a:off x="2532803" y="2204621"/>
            <a:ext cx="0" cy="39932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1E6F555-78DD-E04E-A068-E5F20C7342E5}"/>
              </a:ext>
            </a:extLst>
          </p:cNvPr>
          <p:cNvCxnSpPr>
            <a:cxnSpLocks/>
          </p:cNvCxnSpPr>
          <p:nvPr/>
        </p:nvCxnSpPr>
        <p:spPr>
          <a:xfrm flipV="1">
            <a:off x="2532803" y="751533"/>
            <a:ext cx="0" cy="346927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id="{62B9C1E5-3133-9C4A-9F2C-6E9C35421FD2}"/>
                  </a:ext>
                </a:extLst>
              </p:cNvPr>
              <p:cNvSpPr/>
              <p:nvPr/>
            </p:nvSpPr>
            <p:spPr>
              <a:xfrm>
                <a:off x="6048699" y="4661862"/>
                <a:ext cx="1823551" cy="577630"/>
              </a:xfrm>
              <a:prstGeom prst="roundRect">
                <a:avLst/>
              </a:prstGeom>
              <a:noFill/>
              <a:ln w="19050">
                <a:solidFill>
                  <a:srgbClr val="0A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vi-V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vi-V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VN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id="{62B9C1E5-3133-9C4A-9F2C-6E9C35421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699" y="4661862"/>
                <a:ext cx="1823551" cy="57763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0A00FF"/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Rounded Rectangle 154">
                <a:extLst>
                  <a:ext uri="{FF2B5EF4-FFF2-40B4-BE49-F238E27FC236}">
                    <a16:creationId xmlns:a16="http://schemas.microsoft.com/office/drawing/2014/main" id="{E5EF9EED-8431-8647-86EE-2ED4A1248283}"/>
                  </a:ext>
                </a:extLst>
              </p:cNvPr>
              <p:cNvSpPr/>
              <p:nvPr/>
            </p:nvSpPr>
            <p:spPr>
              <a:xfrm>
                <a:off x="6048699" y="3756993"/>
                <a:ext cx="1823550" cy="599713"/>
              </a:xfrm>
              <a:prstGeom prst="roundRect">
                <a:avLst/>
              </a:prstGeom>
              <a:noFill/>
              <a:ln w="19050">
                <a:solidFill>
                  <a:srgbClr val="0A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vi-V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vi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vi-V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vi-V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vi-V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VN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5" name="Rounded Rectangle 154">
                <a:extLst>
                  <a:ext uri="{FF2B5EF4-FFF2-40B4-BE49-F238E27FC236}">
                    <a16:creationId xmlns:a16="http://schemas.microsoft.com/office/drawing/2014/main" id="{E5EF9EED-8431-8647-86EE-2ED4A1248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699" y="3756993"/>
                <a:ext cx="1823550" cy="59971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A00FF"/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6B9F133-B042-F048-B5B3-0F21653A862D}"/>
              </a:ext>
            </a:extLst>
          </p:cNvPr>
          <p:cNvSpPr/>
          <p:nvPr/>
        </p:nvSpPr>
        <p:spPr>
          <a:xfrm>
            <a:off x="6048699" y="2874207"/>
            <a:ext cx="1823543" cy="577630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C = Mask(C)</a:t>
            </a:r>
          </a:p>
          <a:p>
            <a:pPr algn="ctr"/>
            <a:r>
              <a:rPr lang="en-VN" sz="1600">
                <a:solidFill>
                  <a:schemeClr val="tx1"/>
                </a:solidFill>
              </a:rPr>
              <a:t>(optional)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B3181725-2DD9-1948-A05D-AAB51E30DC6A}"/>
              </a:ext>
            </a:extLst>
          </p:cNvPr>
          <p:cNvSpPr/>
          <p:nvPr/>
        </p:nvSpPr>
        <p:spPr>
          <a:xfrm>
            <a:off x="6048699" y="2027769"/>
            <a:ext cx="1823541" cy="541282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C = Softmax(C)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al</a:t>
            </a:r>
            <a:r>
              <a:rPr lang="en-VN" sz="1600">
                <a:solidFill>
                  <a:schemeClr val="tx1"/>
                </a:solidFill>
              </a:rPr>
              <a:t>ong row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A6B6F720-F36D-534A-897C-9650E05F0241}"/>
                  </a:ext>
                </a:extLst>
              </p:cNvPr>
              <p:cNvSpPr/>
              <p:nvPr/>
            </p:nvSpPr>
            <p:spPr>
              <a:xfrm>
                <a:off x="6048699" y="1157049"/>
                <a:ext cx="1823536" cy="565564"/>
              </a:xfrm>
              <a:prstGeom prst="roundRect">
                <a:avLst/>
              </a:prstGeom>
              <a:noFill/>
              <a:ln w="19050">
                <a:solidFill>
                  <a:srgbClr val="0A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V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VN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A6B6F720-F36D-534A-897C-9650E05F0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699" y="1157049"/>
                <a:ext cx="1823536" cy="56556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A00FF"/>
                </a:solidFill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37C5BF0-DF12-6B42-A1BF-FCDB2A248086}"/>
              </a:ext>
            </a:extLst>
          </p:cNvPr>
          <p:cNvSpPr txBox="1"/>
          <p:nvPr/>
        </p:nvSpPr>
        <p:spPr>
          <a:xfrm>
            <a:off x="1357079" y="3232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>
                <a:latin typeface="+mj-lt"/>
              </a:rPr>
              <a:t>V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91CAEF-53D9-9B42-988F-E2156BFF84E8}"/>
              </a:ext>
            </a:extLst>
          </p:cNvPr>
          <p:cNvSpPr txBox="1"/>
          <p:nvPr/>
        </p:nvSpPr>
        <p:spPr>
          <a:xfrm>
            <a:off x="2467221" y="32204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>
                <a:latin typeface="+mj-lt"/>
              </a:rPr>
              <a:t>K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A151865-B3A6-F24B-9B93-C0CF30ED88F6}"/>
              </a:ext>
            </a:extLst>
          </p:cNvPr>
          <p:cNvSpPr txBox="1"/>
          <p:nvPr/>
        </p:nvSpPr>
        <p:spPr>
          <a:xfrm>
            <a:off x="3585272" y="3211523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>
                <a:latin typeface="+mj-lt"/>
              </a:rPr>
              <a:t>Q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EAA37BA-4EAD-EB45-AE9C-71BC8267DC67}"/>
              </a:ext>
            </a:extLst>
          </p:cNvPr>
          <p:cNvCxnSpPr>
            <a:cxnSpLocks/>
          </p:cNvCxnSpPr>
          <p:nvPr/>
        </p:nvCxnSpPr>
        <p:spPr>
          <a:xfrm flipV="1">
            <a:off x="6507213" y="5228982"/>
            <a:ext cx="0" cy="27843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544D892-1335-4543-9374-676C0A92FAC9}"/>
              </a:ext>
            </a:extLst>
          </p:cNvPr>
          <p:cNvCxnSpPr>
            <a:cxnSpLocks/>
          </p:cNvCxnSpPr>
          <p:nvPr/>
        </p:nvCxnSpPr>
        <p:spPr>
          <a:xfrm flipV="1">
            <a:off x="7383527" y="5239492"/>
            <a:ext cx="0" cy="27843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378F6121-48CE-8B45-9998-9DC4BBE78F1A}"/>
              </a:ext>
            </a:extLst>
          </p:cNvPr>
          <p:cNvCxnSpPr>
            <a:cxnSpLocks/>
          </p:cNvCxnSpPr>
          <p:nvPr/>
        </p:nvCxnSpPr>
        <p:spPr>
          <a:xfrm flipH="1" flipV="1">
            <a:off x="7872235" y="1377851"/>
            <a:ext cx="472979" cy="517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A91A0E6-71A2-9E45-8F3F-D65195B2D1BA}"/>
              </a:ext>
            </a:extLst>
          </p:cNvPr>
          <p:cNvCxnSpPr>
            <a:cxnSpLocks/>
          </p:cNvCxnSpPr>
          <p:nvPr/>
        </p:nvCxnSpPr>
        <p:spPr>
          <a:xfrm flipV="1">
            <a:off x="8345214" y="1371685"/>
            <a:ext cx="0" cy="4146245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9B092A38-8559-6A44-A4D8-D1FC8D0F46BC}"/>
              </a:ext>
            </a:extLst>
          </p:cNvPr>
          <p:cNvSpPr txBox="1"/>
          <p:nvPr/>
        </p:nvSpPr>
        <p:spPr>
          <a:xfrm>
            <a:off x="6354947" y="5480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>
                <a:latin typeface="+mj-lt"/>
              </a:rPr>
              <a:t>V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BB47002-7B1E-FD4F-9D63-D82CF32273F5}"/>
              </a:ext>
            </a:extLst>
          </p:cNvPr>
          <p:cNvSpPr txBox="1"/>
          <p:nvPr/>
        </p:nvSpPr>
        <p:spPr>
          <a:xfrm>
            <a:off x="7265402" y="54801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>
                <a:latin typeface="+mj-lt"/>
              </a:rPr>
              <a:t>K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BFC2545-0AF9-B145-A83D-ECFB2DBD4ECD}"/>
              </a:ext>
            </a:extLst>
          </p:cNvPr>
          <p:cNvSpPr txBox="1"/>
          <p:nvPr/>
        </p:nvSpPr>
        <p:spPr>
          <a:xfrm>
            <a:off x="8175135" y="5480149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>
                <a:latin typeface="+mj-lt"/>
              </a:rPr>
              <a:t>Q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C8718D0-3F72-E842-AE41-F7BD515796F5}"/>
              </a:ext>
            </a:extLst>
          </p:cNvPr>
          <p:cNvCxnSpPr>
            <a:cxnSpLocks/>
          </p:cNvCxnSpPr>
          <p:nvPr/>
        </p:nvCxnSpPr>
        <p:spPr>
          <a:xfrm flipV="1">
            <a:off x="6931212" y="4372075"/>
            <a:ext cx="0" cy="30515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64B4F3E-9EDE-B840-A499-A30FDB579FBF}"/>
              </a:ext>
            </a:extLst>
          </p:cNvPr>
          <p:cNvCxnSpPr>
            <a:cxnSpLocks/>
          </p:cNvCxnSpPr>
          <p:nvPr/>
        </p:nvCxnSpPr>
        <p:spPr>
          <a:xfrm flipV="1">
            <a:off x="6931212" y="3447165"/>
            <a:ext cx="0" cy="30515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3FADD09-4DD8-304E-8474-D1764F7701E1}"/>
              </a:ext>
            </a:extLst>
          </p:cNvPr>
          <p:cNvCxnSpPr>
            <a:cxnSpLocks/>
          </p:cNvCxnSpPr>
          <p:nvPr/>
        </p:nvCxnSpPr>
        <p:spPr>
          <a:xfrm flipV="1">
            <a:off x="6931212" y="2553786"/>
            <a:ext cx="0" cy="30515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D19D8C45-7CC2-9946-B93E-51E6EECB31E2}"/>
              </a:ext>
            </a:extLst>
          </p:cNvPr>
          <p:cNvCxnSpPr>
            <a:cxnSpLocks/>
          </p:cNvCxnSpPr>
          <p:nvPr/>
        </p:nvCxnSpPr>
        <p:spPr>
          <a:xfrm flipV="1">
            <a:off x="6931212" y="1723469"/>
            <a:ext cx="0" cy="30515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2944CE6-E308-4A45-864E-5B1429F9600C}"/>
              </a:ext>
            </a:extLst>
          </p:cNvPr>
          <p:cNvCxnSpPr>
            <a:cxnSpLocks/>
          </p:cNvCxnSpPr>
          <p:nvPr/>
        </p:nvCxnSpPr>
        <p:spPr>
          <a:xfrm flipV="1">
            <a:off x="6931212" y="861621"/>
            <a:ext cx="0" cy="30515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375F8CC-36F5-C34B-917D-901DBB60671A}"/>
              </a:ext>
            </a:extLst>
          </p:cNvPr>
          <p:cNvCxnSpPr>
            <a:cxnSpLocks/>
          </p:cNvCxnSpPr>
          <p:nvPr/>
        </p:nvCxnSpPr>
        <p:spPr>
          <a:xfrm flipV="1">
            <a:off x="2532247" y="3137142"/>
            <a:ext cx="0" cy="104202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FE3F4DB-9ABD-7C4D-9325-CB81BFBDCB8F}"/>
              </a:ext>
            </a:extLst>
          </p:cNvPr>
          <p:cNvCxnSpPr>
            <a:cxnSpLocks/>
          </p:cNvCxnSpPr>
          <p:nvPr/>
        </p:nvCxnSpPr>
        <p:spPr>
          <a:xfrm flipV="1">
            <a:off x="3593792" y="3147652"/>
            <a:ext cx="0" cy="104202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7E20ECA-FEF6-594E-BC72-E48CAA377293}"/>
                  </a:ext>
                </a:extLst>
              </p:cNvPr>
              <p:cNvSpPr txBox="1"/>
              <p:nvPr/>
            </p:nvSpPr>
            <p:spPr>
              <a:xfrm>
                <a:off x="1187162" y="5579017"/>
                <a:ext cx="5266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VN" b="1" i="1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b="1" i="1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VN" b="1">
                  <a:latin typeface="+mj-lt"/>
                </a:endParaRPr>
              </a:p>
            </p:txBody>
          </p:sp>
        </mc:Choice>
        <mc:Fallback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7E20ECA-FEF6-594E-BC72-E48CAA377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162" y="5579017"/>
                <a:ext cx="52661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89C3A09-6C56-8245-B36A-5504CBA471A9}"/>
                  </a:ext>
                </a:extLst>
              </p:cNvPr>
              <p:cNvSpPr txBox="1"/>
              <p:nvPr/>
            </p:nvSpPr>
            <p:spPr>
              <a:xfrm>
                <a:off x="2332786" y="5579017"/>
                <a:ext cx="562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VN" b="1" i="1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b="1" i="1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VN" b="1">
                  <a:latin typeface="+mj-lt"/>
                </a:endParaRPr>
              </a:p>
            </p:txBody>
          </p:sp>
        </mc:Choice>
        <mc:Fallback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89C3A09-6C56-8245-B36A-5504CBA47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786" y="5579017"/>
                <a:ext cx="56233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1FD1673-1B81-654E-ADE5-5981E473A859}"/>
                  </a:ext>
                </a:extLst>
              </p:cNvPr>
              <p:cNvSpPr txBox="1"/>
              <p:nvPr/>
            </p:nvSpPr>
            <p:spPr>
              <a:xfrm>
                <a:off x="3404844" y="5579017"/>
                <a:ext cx="565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VN" b="1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b="1" i="1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VN" b="1">
                  <a:latin typeface="+mj-lt"/>
                </a:endParaRPr>
              </a:p>
            </p:txBody>
          </p:sp>
        </mc:Choice>
        <mc:Fallback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1FD1673-1B81-654E-ADE5-5981E473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44" y="5579017"/>
                <a:ext cx="565411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154192-8243-5F47-8AE0-22CEFF92D97A}"/>
                  </a:ext>
                </a:extLst>
              </p:cNvPr>
              <p:cNvSpPr txBox="1"/>
              <p:nvPr/>
            </p:nvSpPr>
            <p:spPr>
              <a:xfrm>
                <a:off x="480442" y="5910006"/>
                <a:ext cx="1515608" cy="314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0000FF"/>
                    </a:solidFill>
                    <a:latin typeface="+mj-lt"/>
                  </a:rPr>
                  <a:t>S</a:t>
                </a:r>
                <a:r>
                  <a:rPr lang="en-VN" sz="1400">
                    <a:solidFill>
                      <a:srgbClr val="0000FF"/>
                    </a:solidFill>
                    <a:latin typeface="+mj-lt"/>
                  </a:rPr>
                  <a:t>hape: </a:t>
                </a:r>
                <a14:m>
                  <m:oMath xmlns:m="http://schemas.openxmlformats.org/officeDocument/2006/math"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vi-VN" sz="1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p>
                    </m:sSubSup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VN" sz="140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154192-8243-5F47-8AE0-22CEFF92D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42" y="5910006"/>
                <a:ext cx="1515608" cy="314702"/>
              </a:xfrm>
              <a:prstGeom prst="rect">
                <a:avLst/>
              </a:prstGeom>
              <a:blipFill>
                <a:blip r:embed="rId8"/>
                <a:stretch>
                  <a:fillRect l="-833" b="-1923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AC940F1F-5CD0-EE4A-8BC2-198AD613C933}"/>
                  </a:ext>
                </a:extLst>
              </p:cNvPr>
              <p:cNvSpPr txBox="1"/>
              <p:nvPr/>
            </p:nvSpPr>
            <p:spPr>
              <a:xfrm>
                <a:off x="2049827" y="5910006"/>
                <a:ext cx="1028295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1400">
                    <a:solidFill>
                      <a:srgbClr val="0000FF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p>
                    </m:sSubSup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VN" sz="140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AC940F1F-5CD0-EE4A-8BC2-198AD613C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27" y="5910006"/>
                <a:ext cx="1028295" cy="328488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25180F38-D386-2342-8F3E-C2963DB3F4B8}"/>
                  </a:ext>
                </a:extLst>
              </p:cNvPr>
              <p:cNvSpPr txBox="1"/>
              <p:nvPr/>
            </p:nvSpPr>
            <p:spPr>
              <a:xfrm>
                <a:off x="3142903" y="5910006"/>
                <a:ext cx="1028295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1400">
                    <a:solidFill>
                      <a:srgbClr val="0000FF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p>
                    </m:sSubSup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VN" sz="140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25180F38-D386-2342-8F3E-C2963DB3F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903" y="5910006"/>
                <a:ext cx="1028295" cy="328488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C885B0BC-5AC2-C04B-A0CE-E72BA128EED2}"/>
                  </a:ext>
                </a:extLst>
              </p:cNvPr>
              <p:cNvSpPr txBox="1"/>
              <p:nvPr/>
            </p:nvSpPr>
            <p:spPr>
              <a:xfrm>
                <a:off x="340882" y="4510603"/>
                <a:ext cx="16172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1400">
                    <a:solidFill>
                      <a:srgbClr val="0000FF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heads</m:t>
                    </m:r>
                    <m:r>
                      <a:rPr lang="vi-VN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vi-VN" sz="1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VN" sz="140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C885B0BC-5AC2-C04B-A0CE-E72BA128E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82" y="4510603"/>
                <a:ext cx="1617238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CFB20850-BE4E-E147-BCC2-626D1CBD74E2}"/>
              </a:ext>
            </a:extLst>
          </p:cNvPr>
          <p:cNvCxnSpPr>
            <a:cxnSpLocks/>
          </p:cNvCxnSpPr>
          <p:nvPr/>
        </p:nvCxnSpPr>
        <p:spPr>
          <a:xfrm flipV="1">
            <a:off x="2531516" y="4448725"/>
            <a:ext cx="0" cy="35043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3C4CF19-2309-554C-B762-427B596F305F}"/>
              </a:ext>
            </a:extLst>
          </p:cNvPr>
          <p:cNvCxnSpPr>
            <a:cxnSpLocks/>
          </p:cNvCxnSpPr>
          <p:nvPr/>
        </p:nvCxnSpPr>
        <p:spPr>
          <a:xfrm flipV="1">
            <a:off x="3603571" y="4448725"/>
            <a:ext cx="0" cy="35043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4120738-3BB2-4449-9201-E8668E0E12BA}"/>
                  </a:ext>
                </a:extLst>
              </p:cNvPr>
              <p:cNvSpPr txBox="1"/>
              <p:nvPr/>
            </p:nvSpPr>
            <p:spPr>
              <a:xfrm>
                <a:off x="1978837" y="4532126"/>
                <a:ext cx="16172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1400">
                    <a:solidFill>
                      <a:srgbClr val="0000FF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heads</m:t>
                    </m:r>
                    <m:r>
                      <a:rPr lang="vi-VN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vi-VN" sz="1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VN" sz="140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4120738-3BB2-4449-9201-E8668E0E1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837" y="4532126"/>
                <a:ext cx="1617238" cy="307777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811E910F-0FDD-324E-84C7-7491A570AD2B}"/>
                  </a:ext>
                </a:extLst>
              </p:cNvPr>
              <p:cNvSpPr txBox="1"/>
              <p:nvPr/>
            </p:nvSpPr>
            <p:spPr>
              <a:xfrm>
                <a:off x="3510645" y="4510603"/>
                <a:ext cx="16172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1400">
                    <a:solidFill>
                      <a:srgbClr val="0000FF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heads</m:t>
                    </m:r>
                    <m:r>
                      <a:rPr lang="vi-VN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vi-VN" sz="1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VN" sz="140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811E910F-0FDD-324E-84C7-7491A570A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645" y="4510603"/>
                <a:ext cx="1617238" cy="307777"/>
              </a:xfrm>
              <a:prstGeom prst="rect">
                <a:avLst/>
              </a:prstGeom>
              <a:blipFill>
                <a:blip r:embed="rId1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47F0907-1D96-4E43-BC62-AD094A8E1BA7}"/>
                  </a:ext>
                </a:extLst>
              </p:cNvPr>
              <p:cNvSpPr txBox="1"/>
              <p:nvPr/>
            </p:nvSpPr>
            <p:spPr>
              <a:xfrm rot="19133440">
                <a:off x="2298167" y="3586207"/>
                <a:ext cx="14693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1400">
                    <a:solidFill>
                      <a:srgbClr val="0000FF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head</m:t>
                    </m:r>
                    <m:r>
                      <m:rPr>
                        <m:sty m:val="p"/>
                      </m:rPr>
                      <a:rPr lang="vi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vi-VN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vi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vi-VN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vi-VN" sz="1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VN" sz="140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47F0907-1D96-4E43-BC62-AD094A8E1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33440">
                <a:off x="2298167" y="3586207"/>
                <a:ext cx="1469313" cy="307777"/>
              </a:xfrm>
              <a:prstGeom prst="rect">
                <a:avLst/>
              </a:prstGeom>
              <a:blipFill>
                <a:blip r:embed="rId14"/>
                <a:stretch>
                  <a:fillRect r="-96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662EB584-2702-424B-8AC7-D46D2F06F864}"/>
                  </a:ext>
                </a:extLst>
              </p:cNvPr>
              <p:cNvSpPr txBox="1"/>
              <p:nvPr/>
            </p:nvSpPr>
            <p:spPr>
              <a:xfrm rot="19133440">
                <a:off x="1140606" y="3544165"/>
                <a:ext cx="15141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1400">
                    <a:solidFill>
                      <a:srgbClr val="0000FF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head</m:t>
                    </m:r>
                    <m:r>
                      <m:rPr>
                        <m:sty m:val="p"/>
                      </m:rPr>
                      <a:rPr lang="vi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vi-VN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vi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vi-VN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vi-VN" sz="1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VN" sz="140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662EB584-2702-424B-8AC7-D46D2F06F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33440">
                <a:off x="1140606" y="3544165"/>
                <a:ext cx="1514197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89EC305-B05B-484F-A7F3-E04C84FDEB55}"/>
                  </a:ext>
                </a:extLst>
              </p:cNvPr>
              <p:cNvSpPr txBox="1"/>
              <p:nvPr/>
            </p:nvSpPr>
            <p:spPr>
              <a:xfrm rot="19133440">
                <a:off x="3349201" y="3544166"/>
                <a:ext cx="14693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1400">
                    <a:solidFill>
                      <a:srgbClr val="0000FF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head</m:t>
                    </m:r>
                    <m:r>
                      <m:rPr>
                        <m:sty m:val="p"/>
                      </m:rPr>
                      <a:rPr lang="vi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vi-VN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vi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vi-VN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vi-VN" sz="1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VN" sz="140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89EC305-B05B-484F-A7F3-E04C84FDE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33440">
                <a:off x="3349201" y="3544166"/>
                <a:ext cx="146931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A76FB80B-FB0B-EC42-AAD2-257BEB45C8E2}"/>
                  </a:ext>
                </a:extLst>
              </p:cNvPr>
              <p:cNvSpPr txBox="1"/>
              <p:nvPr/>
            </p:nvSpPr>
            <p:spPr>
              <a:xfrm>
                <a:off x="2527541" y="1631302"/>
                <a:ext cx="15704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1400">
                    <a:solidFill>
                      <a:srgbClr val="0000FF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vi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vi-VN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vi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heads</m:t>
                    </m:r>
                    <m:r>
                      <a:rPr lang="vi-VN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vi-VN" sz="1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VN" sz="140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A76FB80B-FB0B-EC42-AAD2-257BEB45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541" y="1631302"/>
                <a:ext cx="1570430" cy="307777"/>
              </a:xfrm>
              <a:prstGeom prst="rect">
                <a:avLst/>
              </a:prstGeom>
              <a:blipFill>
                <a:blip r:embed="rId1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82E392B-6F61-214D-A6EA-DB9E5C6E99BA}"/>
                  </a:ext>
                </a:extLst>
              </p:cNvPr>
              <p:cNvSpPr txBox="1"/>
              <p:nvPr/>
            </p:nvSpPr>
            <p:spPr>
              <a:xfrm>
                <a:off x="2017038" y="389981"/>
                <a:ext cx="10936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1400">
                    <a:solidFill>
                      <a:srgbClr val="0000FF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vi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vi-VN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vi-VN" sz="1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p>
                    </m:sSup>
                    <m:r>
                      <a:rPr lang="en-VN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VN" sz="1400">
                  <a:solidFill>
                    <a:srgbClr val="0000FF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82E392B-6F61-214D-A6EA-DB9E5C6E9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038" y="389981"/>
                <a:ext cx="1093697" cy="307777"/>
              </a:xfrm>
              <a:prstGeom prst="rect">
                <a:avLst/>
              </a:prstGeom>
              <a:blipFill>
                <a:blip r:embed="rId1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083CB968-0EEA-6D45-B2B1-11902CD3795E}"/>
              </a:ext>
            </a:extLst>
          </p:cNvPr>
          <p:cNvSpPr/>
          <p:nvPr/>
        </p:nvSpPr>
        <p:spPr>
          <a:xfrm>
            <a:off x="5696608" y="1040135"/>
            <a:ext cx="2984938" cy="4328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A3A108-144F-C34B-8ECF-BBC9273CB876}"/>
              </a:ext>
            </a:extLst>
          </p:cNvPr>
          <p:cNvCxnSpPr/>
          <p:nvPr/>
        </p:nvCxnSpPr>
        <p:spPr>
          <a:xfrm flipV="1">
            <a:off x="4159265" y="1098459"/>
            <a:ext cx="1461819" cy="1470592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C7F8431-D462-0245-8BD2-32921E698D3B}"/>
              </a:ext>
            </a:extLst>
          </p:cNvPr>
          <p:cNvCxnSpPr>
            <a:cxnSpLocks/>
          </p:cNvCxnSpPr>
          <p:nvPr/>
        </p:nvCxnSpPr>
        <p:spPr>
          <a:xfrm>
            <a:off x="4117224" y="3136610"/>
            <a:ext cx="1564642" cy="221078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1CEA48E-CF3C-C646-BC47-B89317A576D1}"/>
              </a:ext>
            </a:extLst>
          </p:cNvPr>
          <p:cNvSpPr txBox="1"/>
          <p:nvPr/>
        </p:nvSpPr>
        <p:spPr>
          <a:xfrm>
            <a:off x="4159265" y="6095560"/>
            <a:ext cx="37501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 b="1"/>
              <a:t>Note: </a:t>
            </a:r>
          </a:p>
          <a:p>
            <a:pPr marL="342900" indent="-342900">
              <a:buAutoNum type="arabicParenBoth"/>
            </a:pPr>
            <a:r>
              <a:rPr lang="en-VN" sz="1400" b="1"/>
              <a:t>Reshape</a:t>
            </a:r>
            <a:r>
              <a:rPr lang="en-VN" sz="1400"/>
              <a:t>: actually = reshape, then transpose</a:t>
            </a:r>
          </a:p>
          <a:p>
            <a:pPr marL="342900" indent="-342900">
              <a:buAutoNum type="arabicParenBoth"/>
            </a:pPr>
            <a:r>
              <a:rPr lang="en-VN" sz="1400" b="1"/>
              <a:t>Concate</a:t>
            </a:r>
            <a:r>
              <a:rPr lang="en-VN" sz="1400"/>
              <a:t>: actually = transpose, then reshape</a:t>
            </a:r>
          </a:p>
        </p:txBody>
      </p:sp>
    </p:spTree>
    <p:extLst>
      <p:ext uri="{BB962C8B-B14F-4D97-AF65-F5344CB8AC3E}">
        <p14:creationId xmlns:p14="http://schemas.microsoft.com/office/powerpoint/2010/main" val="330138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85045C5-8F8B-844D-91A0-43E722CA1B63}"/>
              </a:ext>
            </a:extLst>
          </p:cNvPr>
          <p:cNvGrpSpPr/>
          <p:nvPr/>
        </p:nvGrpSpPr>
        <p:grpSpPr>
          <a:xfrm>
            <a:off x="5420981" y="4649961"/>
            <a:ext cx="2042310" cy="1947433"/>
            <a:chOff x="2326782" y="2829576"/>
            <a:chExt cx="2042310" cy="1947433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B172579-80C8-7649-A879-14B158FFF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9092" y="3112427"/>
              <a:ext cx="0" cy="1263653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881694C-DF7B-954A-8307-655776AED124}"/>
                </a:ext>
              </a:extLst>
            </p:cNvPr>
            <p:cNvGrpSpPr/>
            <p:nvPr/>
          </p:nvGrpSpPr>
          <p:grpSpPr>
            <a:xfrm>
              <a:off x="2326782" y="3430513"/>
              <a:ext cx="1933604" cy="1346496"/>
              <a:chOff x="1726180" y="3362093"/>
              <a:chExt cx="1933604" cy="134649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8468E6F-21E0-9B47-98EE-8817E884F048}"/>
                  </a:ext>
                </a:extLst>
              </p:cNvPr>
              <p:cNvSpPr/>
              <p:nvPr/>
            </p:nvSpPr>
            <p:spPr>
              <a:xfrm>
                <a:off x="1727645" y="3362093"/>
                <a:ext cx="1932139" cy="50652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rgbClr val="0A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600">
                    <a:solidFill>
                      <a:schemeClr val="tx1"/>
                    </a:solidFill>
                    <a:latin typeface="+mj-lt"/>
                  </a:rPr>
                  <a:t>Multi-heads</a:t>
                </a:r>
                <a:br>
                  <a:rPr lang="en-VN" sz="1600">
                    <a:solidFill>
                      <a:schemeClr val="tx1"/>
                    </a:solidFill>
                    <a:latin typeface="+mj-lt"/>
                  </a:rPr>
                </a:br>
                <a:r>
                  <a:rPr lang="en-VN" sz="1600">
                    <a:solidFill>
                      <a:schemeClr val="tx1"/>
                    </a:solidFill>
                    <a:latin typeface="+mj-lt"/>
                  </a:rPr>
                  <a:t>Self-Attention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03E651-4B10-684D-883F-5A7E093DC4A5}"/>
                  </a:ext>
                </a:extLst>
              </p:cNvPr>
              <p:cNvSpPr/>
              <p:nvPr/>
            </p:nvSpPr>
            <p:spPr>
              <a:xfrm>
                <a:off x="2570746" y="4233185"/>
                <a:ext cx="160402" cy="148951"/>
              </a:xfrm>
              <a:prstGeom prst="rect">
                <a:avLst/>
              </a:prstGeom>
              <a:solidFill>
                <a:srgbClr val="0A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4DAE210-1872-A44F-B5C8-DC31311D3780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1969152" y="4089923"/>
                <a:ext cx="601594" cy="217738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27E3A51-84D8-704D-ADE1-31EA733A4467}"/>
                  </a:ext>
                </a:extLst>
              </p:cNvPr>
              <p:cNvCxnSpPr>
                <a:cxnSpLocks/>
                <a:endCxn id="14" idx="3"/>
              </p:cNvCxnSpPr>
              <p:nvPr/>
            </p:nvCxnSpPr>
            <p:spPr>
              <a:xfrm flipH="1">
                <a:off x="2731148" y="4098283"/>
                <a:ext cx="591072" cy="209378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6CB420-64B1-634D-A234-9EBE9F7F5ECC}"/>
                  </a:ext>
                </a:extLst>
              </p:cNvPr>
              <p:cNvSpPr txBox="1"/>
              <p:nvPr/>
            </p:nvSpPr>
            <p:spPr>
              <a:xfrm>
                <a:off x="1726180" y="3850291"/>
                <a:ext cx="2904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1400" b="1">
                    <a:solidFill>
                      <a:srgbClr val="FF0000"/>
                    </a:solidFill>
                  </a:rPr>
                  <a:t>V</a:t>
                </a:r>
                <a:endParaRPr lang="en-VN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AACA02-644A-3847-B1F6-70A35F073651}"/>
                  </a:ext>
                </a:extLst>
              </p:cNvPr>
              <p:cNvSpPr txBox="1"/>
              <p:nvPr/>
            </p:nvSpPr>
            <p:spPr>
              <a:xfrm>
                <a:off x="2607716" y="3860759"/>
                <a:ext cx="2904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1400" b="1">
                    <a:solidFill>
                      <a:srgbClr val="FF0000"/>
                    </a:solidFill>
                  </a:rPr>
                  <a:t>K</a:t>
                </a:r>
                <a:endParaRPr lang="en-VN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1BBDE7-A1C8-0341-8CFB-0AB6AE3522C0}"/>
                  </a:ext>
                </a:extLst>
              </p:cNvPr>
              <p:cNvSpPr txBox="1"/>
              <p:nvPr/>
            </p:nvSpPr>
            <p:spPr>
              <a:xfrm>
                <a:off x="3270447" y="3865258"/>
                <a:ext cx="3080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1400" b="1">
                    <a:solidFill>
                      <a:srgbClr val="FF0000"/>
                    </a:solidFill>
                  </a:rPr>
                  <a:t>Q</a:t>
                </a:r>
                <a:endParaRPr lang="en-VN" b="1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0370828-FCC0-3643-8847-D1094494C8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5344" y="3872442"/>
                <a:ext cx="0" cy="228925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1E7E22F-7220-3C4F-B593-3E2C30A7C2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77" y="3872442"/>
                <a:ext cx="0" cy="228925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0EF3F93-FE89-2F4E-B09A-43F289A93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0947" y="3855717"/>
                <a:ext cx="0" cy="39737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ACCC04A-8764-004A-B910-F4694A7F09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0947" y="4367412"/>
                <a:ext cx="0" cy="341177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5D28FB5-DDC0-CA48-881A-72E225A574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2852" y="3251552"/>
              <a:ext cx="0" cy="17025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7C0CC15-CDD6-514F-B667-EFE53B332F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549" y="2829576"/>
              <a:ext cx="0" cy="17025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591A6CB-F601-3742-9217-7274F9611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3119" y="4376080"/>
              <a:ext cx="1105973" cy="5094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EA9976A-8172-7042-AF7A-FC5A04BEBD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8160" y="3116395"/>
              <a:ext cx="1010932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9C107D-8350-7C4E-9D1A-DA86A1BB3DCF}"/>
                </a:ext>
              </a:extLst>
            </p:cNvPr>
            <p:cNvGrpSpPr/>
            <p:nvPr/>
          </p:nvGrpSpPr>
          <p:grpSpPr>
            <a:xfrm>
              <a:off x="3037507" y="2948261"/>
              <a:ext cx="410690" cy="369332"/>
              <a:chOff x="4947429" y="2526359"/>
              <a:chExt cx="410690" cy="36933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92EFCEB-A9AD-3C49-8C08-C34F66385D74}"/>
                  </a:ext>
                </a:extLst>
              </p:cNvPr>
              <p:cNvSpPr/>
              <p:nvPr/>
            </p:nvSpPr>
            <p:spPr>
              <a:xfrm>
                <a:off x="5024176" y="2592475"/>
                <a:ext cx="237101" cy="2371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9DBE929-16C8-C442-8AA9-6740F54FE7A5}"/>
                      </a:ext>
                    </a:extLst>
                  </p:cNvPr>
                  <p:cNvSpPr txBox="1"/>
                  <p:nvPr/>
                </p:nvSpPr>
                <p:spPr>
                  <a:xfrm>
                    <a:off x="4947429" y="2526359"/>
                    <a:ext cx="41069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vi-VN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VN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9DBE929-16C8-C442-8AA9-6740F54FE7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7429" y="2526359"/>
                    <a:ext cx="41069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V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5F4C90-6B5D-FF4E-AA01-06C4B50F6FFB}"/>
              </a:ext>
            </a:extLst>
          </p:cNvPr>
          <p:cNvGrpSpPr/>
          <p:nvPr/>
        </p:nvGrpSpPr>
        <p:grpSpPr>
          <a:xfrm>
            <a:off x="5356036" y="804476"/>
            <a:ext cx="2031710" cy="1499095"/>
            <a:chOff x="4687506" y="2229125"/>
            <a:chExt cx="2031710" cy="1499095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C05A293D-BE8E-EC47-A2FE-455372D57E36}"/>
                </a:ext>
              </a:extLst>
            </p:cNvPr>
            <p:cNvSpPr/>
            <p:nvPr/>
          </p:nvSpPr>
          <p:spPr>
            <a:xfrm>
              <a:off x="4687506" y="2857206"/>
              <a:ext cx="1933602" cy="34931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A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>
                  <a:solidFill>
                    <a:schemeClr val="tx1"/>
                  </a:solidFill>
                </a:rPr>
                <a:t>Linear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CABE81B-B641-7145-B41C-D2C39366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3612" y="3206516"/>
              <a:ext cx="0" cy="52170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C496D96-1303-8441-840F-915E2228A4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3612" y="2229125"/>
              <a:ext cx="0" cy="153521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B4A10EE-5DBB-DE41-A71D-6EE2F8A492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1856" y="2492152"/>
              <a:ext cx="912177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7157A1C-4DBA-0645-AAED-0C298E627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407" y="3465289"/>
              <a:ext cx="955418" cy="5166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E4CE502-9A03-A844-856A-5AE871B13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4033" y="2481449"/>
              <a:ext cx="15183" cy="978684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6153C25-D3E3-3C42-828C-9E937F9B48CD}"/>
                </a:ext>
              </a:extLst>
            </p:cNvPr>
            <p:cNvSpPr/>
            <p:nvPr/>
          </p:nvSpPr>
          <p:spPr>
            <a:xfrm>
              <a:off x="5595520" y="3402096"/>
              <a:ext cx="159109" cy="147750"/>
            </a:xfrm>
            <a:prstGeom prst="rect">
              <a:avLst/>
            </a:prstGeom>
            <a:solidFill>
              <a:srgbClr val="0A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915B2FA-9E13-6F42-BE46-275D212BC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3612" y="2624229"/>
              <a:ext cx="0" cy="232977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0021BB6-5D26-AB4D-9C97-5C3801A75C7E}"/>
                </a:ext>
              </a:extLst>
            </p:cNvPr>
            <p:cNvGrpSpPr/>
            <p:nvPr/>
          </p:nvGrpSpPr>
          <p:grpSpPr>
            <a:xfrm>
              <a:off x="5483458" y="2308045"/>
              <a:ext cx="410690" cy="369332"/>
              <a:chOff x="3700677" y="3135072"/>
              <a:chExt cx="410690" cy="36933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B40085-B3DC-7E4C-86D5-B456FCBD73B9}"/>
                  </a:ext>
                </a:extLst>
              </p:cNvPr>
              <p:cNvSpPr/>
              <p:nvPr/>
            </p:nvSpPr>
            <p:spPr>
              <a:xfrm>
                <a:off x="3769350" y="3206516"/>
                <a:ext cx="243863" cy="2438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7FEA196-4DCD-2D47-944A-B8FEAF3C4818}"/>
                      </a:ext>
                    </a:extLst>
                  </p:cNvPr>
                  <p:cNvSpPr txBox="1"/>
                  <p:nvPr/>
                </p:nvSpPr>
                <p:spPr>
                  <a:xfrm>
                    <a:off x="3700677" y="3135072"/>
                    <a:ext cx="41069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vi-VN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VN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7FEA196-4DCD-2D47-944A-B8FEAF3C48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0677" y="3135072"/>
                    <a:ext cx="41069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V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1B65284-019D-554D-A581-8FB92C99AE80}"/>
              </a:ext>
            </a:extLst>
          </p:cNvPr>
          <p:cNvSpPr/>
          <p:nvPr/>
        </p:nvSpPr>
        <p:spPr>
          <a:xfrm>
            <a:off x="5420981" y="4423582"/>
            <a:ext cx="1933603" cy="213521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LayerNorm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0521A6B-9AFA-F04A-B615-B656A3A51202}"/>
              </a:ext>
            </a:extLst>
          </p:cNvPr>
          <p:cNvSpPr/>
          <p:nvPr/>
        </p:nvSpPr>
        <p:spPr>
          <a:xfrm>
            <a:off x="5420980" y="2311092"/>
            <a:ext cx="1933603" cy="213521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LayerNorm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8F60D63-D922-9745-83D3-1DBBD9F7403F}"/>
              </a:ext>
            </a:extLst>
          </p:cNvPr>
          <p:cNvGrpSpPr/>
          <p:nvPr/>
        </p:nvGrpSpPr>
        <p:grpSpPr>
          <a:xfrm>
            <a:off x="4892387" y="2532044"/>
            <a:ext cx="2570904" cy="1888273"/>
            <a:chOff x="1148955" y="2547144"/>
            <a:chExt cx="2570904" cy="1888273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6A974E0-3762-4942-8AC1-720AF87F1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859" y="2829995"/>
              <a:ext cx="0" cy="1263653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C8346812-CB07-6C40-BE1E-2A5A185B87DE}"/>
                </a:ext>
              </a:extLst>
            </p:cNvPr>
            <p:cNvSpPr/>
            <p:nvPr/>
          </p:nvSpPr>
          <p:spPr>
            <a:xfrm>
              <a:off x="1679014" y="3148081"/>
              <a:ext cx="1932139" cy="50652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A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>
                  <a:solidFill>
                    <a:schemeClr val="tx1"/>
                  </a:solidFill>
                  <a:latin typeface="+mj-lt"/>
                </a:rPr>
                <a:t>Encoder-Decoder</a:t>
              </a:r>
              <a:br>
                <a:rPr lang="en-VN" sz="1600">
                  <a:solidFill>
                    <a:schemeClr val="tx1"/>
                  </a:solidFill>
                  <a:latin typeface="+mj-lt"/>
                </a:rPr>
              </a:br>
              <a:r>
                <a:rPr lang="en-VN" sz="1600">
                  <a:solidFill>
                    <a:schemeClr val="tx1"/>
                  </a:solidFill>
                  <a:latin typeface="+mj-lt"/>
                </a:rPr>
                <a:t>Attention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D590607-036A-AE49-B9DF-425C5A820A69}"/>
                </a:ext>
              </a:extLst>
            </p:cNvPr>
            <p:cNvSpPr/>
            <p:nvPr/>
          </p:nvSpPr>
          <p:spPr>
            <a:xfrm>
              <a:off x="2522115" y="4019173"/>
              <a:ext cx="160402" cy="148951"/>
            </a:xfrm>
            <a:prstGeom prst="rect">
              <a:avLst/>
            </a:prstGeom>
            <a:solidFill>
              <a:srgbClr val="0A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DE7F71A-FA77-9B4C-B7DA-528A992A07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8955" y="4096198"/>
              <a:ext cx="700758" cy="1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96D6639-EADE-B04D-98FF-95AE1D35ED02}"/>
                </a:ext>
              </a:extLst>
            </p:cNvPr>
            <p:cNvCxnSpPr>
              <a:cxnSpLocks/>
              <a:endCxn id="53" idx="3"/>
            </p:cNvCxnSpPr>
            <p:nvPr/>
          </p:nvCxnSpPr>
          <p:spPr>
            <a:xfrm flipH="1">
              <a:off x="2682517" y="3884271"/>
              <a:ext cx="591072" cy="209378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19E439F-8D4B-3047-B256-E365B455F870}"/>
                </a:ext>
              </a:extLst>
            </p:cNvPr>
            <p:cNvSpPr txBox="1"/>
            <p:nvPr/>
          </p:nvSpPr>
          <p:spPr>
            <a:xfrm>
              <a:off x="1677549" y="3636279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1400" b="1">
                  <a:solidFill>
                    <a:srgbClr val="FF0000"/>
                  </a:solidFill>
                </a:rPr>
                <a:t>V</a:t>
              </a:r>
              <a:endParaRPr lang="en-VN" b="1">
                <a:solidFill>
                  <a:srgbClr val="FF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015EE9A-5BF8-FB4A-B835-F05E7301CAF7}"/>
                </a:ext>
              </a:extLst>
            </p:cNvPr>
            <p:cNvSpPr txBox="1"/>
            <p:nvPr/>
          </p:nvSpPr>
          <p:spPr>
            <a:xfrm>
              <a:off x="2557145" y="3639540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1400" b="1">
                  <a:solidFill>
                    <a:srgbClr val="FF0000"/>
                  </a:solidFill>
                </a:rPr>
                <a:t>K</a:t>
              </a:r>
              <a:endParaRPr lang="en-VN" b="1">
                <a:solidFill>
                  <a:srgbClr val="FF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52D6214-BA74-8A44-8A3A-E35613F54240}"/>
                </a:ext>
              </a:extLst>
            </p:cNvPr>
            <p:cNvSpPr txBox="1"/>
            <p:nvPr/>
          </p:nvSpPr>
          <p:spPr>
            <a:xfrm>
              <a:off x="3221816" y="3651246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1400" b="1">
                  <a:solidFill>
                    <a:srgbClr val="FF0000"/>
                  </a:solidFill>
                </a:rPr>
                <a:t>Q</a:t>
              </a:r>
              <a:endParaRPr lang="en-VN" b="1"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AEE9E67-F3F0-3A45-969F-7AD6F661F8FD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V="1">
              <a:off x="1926713" y="3658431"/>
              <a:ext cx="0" cy="357446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7644C8D-E830-694C-BE7E-BFE672EF0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3846" y="3658430"/>
              <a:ext cx="0" cy="22892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5F79A14-3374-DE41-B496-F0CECE54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316" y="3641706"/>
              <a:ext cx="0" cy="24256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CED3994-4CCF-AE49-B700-CA7483FB3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316" y="4153400"/>
              <a:ext cx="0" cy="282017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976C1C1-AEF8-A54D-8636-BC48AF4C4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3619" y="2969120"/>
              <a:ext cx="0" cy="17025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A9B6268-231F-584E-8198-AC6B266FAB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316" y="2547144"/>
              <a:ext cx="0" cy="17025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D30F34-287D-B140-B764-094ED7B3D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3886" y="4093648"/>
              <a:ext cx="1105973" cy="5094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2F7BC43-B487-C741-848F-126E706CF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8927" y="2833963"/>
              <a:ext cx="1010932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75A5BEC-9BD5-8B42-807A-EBB975482345}"/>
                </a:ext>
              </a:extLst>
            </p:cNvPr>
            <p:cNvGrpSpPr/>
            <p:nvPr/>
          </p:nvGrpSpPr>
          <p:grpSpPr>
            <a:xfrm>
              <a:off x="2388274" y="2665829"/>
              <a:ext cx="410690" cy="369332"/>
              <a:chOff x="4947429" y="2526359"/>
              <a:chExt cx="410690" cy="36933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BB3A229-F5E2-154E-BD01-59CF3DFF306E}"/>
                  </a:ext>
                </a:extLst>
              </p:cNvPr>
              <p:cNvSpPr/>
              <p:nvPr/>
            </p:nvSpPr>
            <p:spPr>
              <a:xfrm>
                <a:off x="5024176" y="2592475"/>
                <a:ext cx="237101" cy="2371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5BE7EB1-FEE3-B34E-B16F-29B779E1D204}"/>
                      </a:ext>
                    </a:extLst>
                  </p:cNvPr>
                  <p:cNvSpPr txBox="1"/>
                  <p:nvPr/>
                </p:nvSpPr>
                <p:spPr>
                  <a:xfrm>
                    <a:off x="4947429" y="2526359"/>
                    <a:ext cx="41069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vi-VN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VN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5BE7EB1-FEE3-B34E-B16F-29B779E1D2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7429" y="2526359"/>
                    <a:ext cx="41069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V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C611CB2-AE59-C64C-960E-B72A646D1247}"/>
                </a:ext>
              </a:extLst>
            </p:cNvPr>
            <p:cNvSpPr/>
            <p:nvPr/>
          </p:nvSpPr>
          <p:spPr>
            <a:xfrm>
              <a:off x="1846512" y="4015877"/>
              <a:ext cx="160402" cy="148951"/>
            </a:xfrm>
            <a:prstGeom prst="rect">
              <a:avLst/>
            </a:prstGeom>
            <a:solidFill>
              <a:srgbClr val="0A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574747B-E2CE-B94D-BA93-DB53587023B5}"/>
                </a:ext>
              </a:extLst>
            </p:cNvPr>
            <p:cNvCxnSpPr>
              <a:cxnSpLocks/>
              <a:endCxn id="63" idx="3"/>
            </p:cNvCxnSpPr>
            <p:nvPr/>
          </p:nvCxnSpPr>
          <p:spPr>
            <a:xfrm flipH="1">
              <a:off x="2006914" y="3879458"/>
              <a:ext cx="592906" cy="210895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787642-28D4-2445-ACFB-41CD397F23C4}"/>
                </a:ext>
              </a:extLst>
            </p:cNvPr>
            <p:cNvSpPr txBox="1"/>
            <p:nvPr/>
          </p:nvSpPr>
          <p:spPr>
            <a:xfrm>
              <a:off x="1578858" y="4123340"/>
              <a:ext cx="7040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>
                  <a:solidFill>
                    <a:srgbClr val="FF0000"/>
                  </a:solidFill>
                </a:rPr>
                <a:t>F</a:t>
              </a:r>
              <a:r>
                <a:rPr lang="en-VN" sz="600" b="1">
                  <a:solidFill>
                    <a:srgbClr val="FF0000"/>
                  </a:solidFill>
                </a:rPr>
                <a:t>rom </a:t>
              </a:r>
              <a:br>
                <a:rPr lang="en-VN" sz="600" b="1">
                  <a:solidFill>
                    <a:srgbClr val="FF0000"/>
                  </a:solidFill>
                </a:rPr>
              </a:br>
              <a:r>
                <a:rPr lang="en-VN" sz="600" b="1">
                  <a:solidFill>
                    <a:srgbClr val="FF0000"/>
                  </a:solidFill>
                </a:rPr>
                <a:t>the last encoder</a:t>
              </a:r>
              <a:endParaRPr lang="en-VN" b="1">
                <a:solidFill>
                  <a:srgbClr val="FF0000"/>
                </a:solidFill>
              </a:endParaRPr>
            </a:p>
          </p:txBody>
        </p:sp>
      </p:grp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C0532115-D4F5-2A4B-ABD6-B97972EB83ED}"/>
              </a:ext>
            </a:extLst>
          </p:cNvPr>
          <p:cNvSpPr/>
          <p:nvPr/>
        </p:nvSpPr>
        <p:spPr>
          <a:xfrm>
            <a:off x="5356035" y="609776"/>
            <a:ext cx="1933603" cy="213521"/>
          </a:xfrm>
          <a:prstGeom prst="roundRect">
            <a:avLst/>
          </a:prstGeom>
          <a:noFill/>
          <a:ln w="19050">
            <a:solidFill>
              <a:srgbClr val="0A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>
                <a:solidFill>
                  <a:schemeClr val="tx1"/>
                </a:solidFill>
              </a:rPr>
              <a:t>LayerNorm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4D3776A-283E-7245-85C0-8E7AB1C6C209}"/>
              </a:ext>
            </a:extLst>
          </p:cNvPr>
          <p:cNvSpPr/>
          <p:nvPr/>
        </p:nvSpPr>
        <p:spPr>
          <a:xfrm>
            <a:off x="5055474" y="428785"/>
            <a:ext cx="2764221" cy="600042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DE20F9A-7B3B-1140-B790-3AE2C80FB9B4}"/>
              </a:ext>
            </a:extLst>
          </p:cNvPr>
          <p:cNvCxnSpPr>
            <a:cxnSpLocks/>
          </p:cNvCxnSpPr>
          <p:nvPr/>
        </p:nvCxnSpPr>
        <p:spPr>
          <a:xfrm flipV="1">
            <a:off x="6343604" y="228125"/>
            <a:ext cx="0" cy="38165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943124E-6EA0-1047-9B9D-353BB2D9B449}"/>
              </a:ext>
            </a:extLst>
          </p:cNvPr>
          <p:cNvSpPr txBox="1"/>
          <p:nvPr/>
        </p:nvSpPr>
        <p:spPr>
          <a:xfrm>
            <a:off x="1324305" y="454926"/>
            <a:ext cx="1855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solidFill>
                  <a:srgbClr val="0A00FF"/>
                </a:solidFill>
              </a:rPr>
              <a:t>Decoder &gt;&gt;</a:t>
            </a:r>
          </a:p>
        </p:txBody>
      </p:sp>
    </p:spTree>
    <p:extLst>
      <p:ext uri="{BB962C8B-B14F-4D97-AF65-F5344CB8AC3E}">
        <p14:creationId xmlns:p14="http://schemas.microsoft.com/office/powerpoint/2010/main" val="122837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19E9B6-C220-264D-A3C4-6A1C7FB3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44" y="1423098"/>
            <a:ext cx="8301118" cy="4378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A52939-DF12-A84B-B322-7A5F55F3B94B}"/>
              </a:ext>
            </a:extLst>
          </p:cNvPr>
          <p:cNvSpPr txBox="1"/>
          <p:nvPr/>
        </p:nvSpPr>
        <p:spPr>
          <a:xfrm>
            <a:off x="1439917" y="441435"/>
            <a:ext cx="368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>
                <a:solidFill>
                  <a:srgbClr val="0000FF"/>
                </a:solidFill>
              </a:rPr>
              <a:t>Vision Transformer (ViT)</a:t>
            </a:r>
          </a:p>
        </p:txBody>
      </p:sp>
    </p:spTree>
    <p:extLst>
      <p:ext uri="{BB962C8B-B14F-4D97-AF65-F5344CB8AC3E}">
        <p14:creationId xmlns:p14="http://schemas.microsoft.com/office/powerpoint/2010/main" val="1978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7081</TotalTime>
  <Words>674</Words>
  <Application>Microsoft Macintosh PowerPoint</Application>
  <PresentationFormat>On-screen Show (4:3)</PresentationFormat>
  <Paragraphs>167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American Typewriter</vt:lpstr>
      <vt:lpstr>Apple Chancery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 Attention Mechanism  and Transformer 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Thanh-Sach LE</dc:creator>
  <cp:lastModifiedBy>Microsoft Office User</cp:lastModifiedBy>
  <cp:revision>629</cp:revision>
  <cp:lastPrinted>2018-09-19T09:07:30Z</cp:lastPrinted>
  <dcterms:created xsi:type="dcterms:W3CDTF">2018-01-18T03:47:21Z</dcterms:created>
  <dcterms:modified xsi:type="dcterms:W3CDTF">2022-11-05T04:12:47Z</dcterms:modified>
</cp:coreProperties>
</file>